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"/>
  </p:notesMasterIdLst>
  <p:sldIdLst>
    <p:sldId id="256" r:id="rId2"/>
  </p:sldIdLst>
  <p:sldSz cx="43891200" cy="329184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32653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326532" algn="l" defTabSz="32653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653064" algn="l" defTabSz="32653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979596" algn="l" defTabSz="32653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1306128" algn="l" defTabSz="32653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1632661" algn="l" defTabSz="32653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1959193" algn="l" defTabSz="32653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2285725" algn="l" defTabSz="32653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2612257" algn="l" defTabSz="32653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4EA"/>
          </a:solidFill>
        </a:fill>
      </a:tcStyle>
    </a:wholeTbl>
    <a:band2H>
      <a:tcTxStyle/>
      <a:tcStyle>
        <a:tcBdr/>
        <a:fill>
          <a:solidFill>
            <a:srgbClr val="E8EBF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906"/>
    <p:restoredTop sz="96327"/>
  </p:normalViewPr>
  <p:slideViewPr>
    <p:cSldViewPr snapToGrid="0" snapToObjects="1">
      <p:cViewPr varScale="1">
        <p:scale>
          <a:sx n="25" d="100"/>
          <a:sy n="25" d="100"/>
        </p:scale>
        <p:origin x="1656" y="2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5" name="Shape 25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2633155" latinLnBrk="0">
      <a:defRPr sz="3400">
        <a:latin typeface="+mn-lt"/>
        <a:ea typeface="+mn-ea"/>
        <a:cs typeface="+mn-cs"/>
        <a:sym typeface="Calibri"/>
      </a:defRPr>
    </a:lvl1pPr>
    <a:lvl2pPr indent="228600" defTabSz="2633155" latinLnBrk="0">
      <a:defRPr sz="3400">
        <a:latin typeface="+mn-lt"/>
        <a:ea typeface="+mn-ea"/>
        <a:cs typeface="+mn-cs"/>
        <a:sym typeface="Calibri"/>
      </a:defRPr>
    </a:lvl2pPr>
    <a:lvl3pPr indent="457200" defTabSz="2633155" latinLnBrk="0">
      <a:defRPr sz="3400">
        <a:latin typeface="+mn-lt"/>
        <a:ea typeface="+mn-ea"/>
        <a:cs typeface="+mn-cs"/>
        <a:sym typeface="Calibri"/>
      </a:defRPr>
    </a:lvl3pPr>
    <a:lvl4pPr indent="685800" defTabSz="2633155" latinLnBrk="0">
      <a:defRPr sz="3400">
        <a:latin typeface="+mn-lt"/>
        <a:ea typeface="+mn-ea"/>
        <a:cs typeface="+mn-cs"/>
        <a:sym typeface="Calibri"/>
      </a:defRPr>
    </a:lvl4pPr>
    <a:lvl5pPr indent="914400" defTabSz="2633155" latinLnBrk="0">
      <a:defRPr sz="3400">
        <a:latin typeface="+mn-lt"/>
        <a:ea typeface="+mn-ea"/>
        <a:cs typeface="+mn-cs"/>
        <a:sym typeface="Calibri"/>
      </a:defRPr>
    </a:lvl5pPr>
    <a:lvl6pPr indent="1143000" defTabSz="2633155" latinLnBrk="0">
      <a:defRPr sz="3400">
        <a:latin typeface="+mn-lt"/>
        <a:ea typeface="+mn-ea"/>
        <a:cs typeface="+mn-cs"/>
        <a:sym typeface="Calibri"/>
      </a:defRPr>
    </a:lvl6pPr>
    <a:lvl7pPr indent="1371600" defTabSz="2633155" latinLnBrk="0">
      <a:defRPr sz="3400">
        <a:latin typeface="+mn-lt"/>
        <a:ea typeface="+mn-ea"/>
        <a:cs typeface="+mn-cs"/>
        <a:sym typeface="Calibri"/>
      </a:defRPr>
    </a:lvl7pPr>
    <a:lvl8pPr indent="1600200" defTabSz="2633155" latinLnBrk="0">
      <a:defRPr sz="3400">
        <a:latin typeface="+mn-lt"/>
        <a:ea typeface="+mn-ea"/>
        <a:cs typeface="+mn-cs"/>
        <a:sym typeface="Calibri"/>
      </a:defRPr>
    </a:lvl8pPr>
    <a:lvl9pPr indent="1828800" defTabSz="2633155" latinLnBrk="0">
      <a:defRPr sz="3400">
        <a:latin typeface="+mn-lt"/>
        <a:ea typeface="+mn-ea"/>
        <a:cs typeface="+mn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48330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B A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B AI Research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2194564" y="441962"/>
            <a:ext cx="39502081" cy="72390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2194564" y="7680960"/>
            <a:ext cx="39502081" cy="252374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31180290" y="30371981"/>
            <a:ext cx="275073" cy="276999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/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ransition spd="med"/>
  <p:txStyles>
    <p:titleStyle>
      <a:lvl1pPr marL="0" marR="0" indent="0" algn="l" defTabSz="219467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5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219467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5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219467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5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219467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5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219467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5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219467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5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219467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5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219467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5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219467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5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548667" marR="0" indent="-548667" algn="l" defTabSz="2194670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00000"/>
        <a:buFont typeface="Arial"/>
        <a:buChar char="•"/>
        <a:tabLst/>
        <a:defRPr sz="6675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1739853" marR="0" indent="-642518" algn="l" defTabSz="2194670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00000"/>
        <a:buFont typeface="Arial"/>
        <a:buChar char="•"/>
        <a:tabLst/>
        <a:defRPr sz="6675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2957660" marR="0" indent="-762991" algn="l" defTabSz="2194670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00000"/>
        <a:buFont typeface="Arial"/>
        <a:buChar char="•"/>
        <a:tabLst/>
        <a:defRPr sz="6675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4148696" marR="0" indent="-856691" algn="l" defTabSz="2194670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00000"/>
        <a:buFont typeface="Arial"/>
        <a:buChar char="•"/>
        <a:tabLst/>
        <a:defRPr sz="6675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5246030" marR="0" indent="-856691" algn="l" defTabSz="2194670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00000"/>
        <a:buFont typeface="Arial"/>
        <a:buChar char="•"/>
        <a:tabLst/>
        <a:defRPr sz="6675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6343365" marR="0" indent="-856691" algn="l" defTabSz="2194670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00000"/>
        <a:buFont typeface="Arial"/>
        <a:buChar char="•"/>
        <a:tabLst/>
        <a:defRPr sz="6675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7440700" marR="0" indent="-856691" algn="l" defTabSz="2194670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00000"/>
        <a:buFont typeface="Arial"/>
        <a:buChar char="•"/>
        <a:tabLst/>
        <a:defRPr sz="6675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8538035" marR="0" indent="-856691" algn="l" defTabSz="2194670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00000"/>
        <a:buFont typeface="Arial"/>
        <a:buChar char="•"/>
        <a:tabLst/>
        <a:defRPr sz="6675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9635370" marR="0" indent="-856691" algn="l" defTabSz="2194670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00000"/>
        <a:buFont typeface="Arial"/>
        <a:buChar char="•"/>
        <a:tabLst/>
        <a:defRPr sz="6675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24489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244899" algn="r" defTabSz="24489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489798" algn="r" defTabSz="24489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734697" algn="r" defTabSz="24489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979596" algn="r" defTabSz="24489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1224496" algn="r" defTabSz="24489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1469395" algn="r" defTabSz="24489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1714294" algn="r" defTabSz="24489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1959193" algn="r" defTabSz="24489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.tiff"/><Relationship Id="rId18" Type="http://schemas.openxmlformats.org/officeDocument/2006/relationships/image" Target="../media/image16.png"/><Relationship Id="rId26" Type="http://schemas.openxmlformats.org/officeDocument/2006/relationships/image" Target="../media/image24.png"/><Relationship Id="rId39" Type="http://schemas.openxmlformats.org/officeDocument/2006/relationships/image" Target="../media/image37.tiff"/><Relationship Id="rId21" Type="http://schemas.openxmlformats.org/officeDocument/2006/relationships/image" Target="../media/image19.png"/><Relationship Id="rId34" Type="http://schemas.openxmlformats.org/officeDocument/2006/relationships/image" Target="../media/image32.png"/><Relationship Id="rId42" Type="http://schemas.openxmlformats.org/officeDocument/2006/relationships/image" Target="../media/image40.tiff"/><Relationship Id="rId47" Type="http://schemas.openxmlformats.org/officeDocument/2006/relationships/image" Target="../media/image45.tiff"/><Relationship Id="rId50" Type="http://schemas.openxmlformats.org/officeDocument/2006/relationships/image" Target="../media/image48.tiff"/><Relationship Id="rId55" Type="http://schemas.openxmlformats.org/officeDocument/2006/relationships/image" Target="../media/image53.tiff"/><Relationship Id="rId7" Type="http://schemas.openxmlformats.org/officeDocument/2006/relationships/image" Target="../media/image5.sv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29" Type="http://schemas.openxmlformats.org/officeDocument/2006/relationships/image" Target="../media/image27.png"/><Relationship Id="rId11" Type="http://schemas.openxmlformats.org/officeDocument/2006/relationships/image" Target="../media/image9.tiff"/><Relationship Id="rId24" Type="http://schemas.openxmlformats.org/officeDocument/2006/relationships/image" Target="../media/image22.png"/><Relationship Id="rId32" Type="http://schemas.openxmlformats.org/officeDocument/2006/relationships/image" Target="../media/image30.png"/><Relationship Id="rId37" Type="http://schemas.openxmlformats.org/officeDocument/2006/relationships/image" Target="../media/image35.tiff"/><Relationship Id="rId40" Type="http://schemas.openxmlformats.org/officeDocument/2006/relationships/image" Target="../media/image38.tiff"/><Relationship Id="rId45" Type="http://schemas.openxmlformats.org/officeDocument/2006/relationships/image" Target="../media/image43.tiff"/><Relationship Id="rId53" Type="http://schemas.openxmlformats.org/officeDocument/2006/relationships/image" Target="../media/image51.tiff"/><Relationship Id="rId58" Type="http://schemas.openxmlformats.org/officeDocument/2006/relationships/image" Target="../media/image56.tiff"/><Relationship Id="rId5" Type="http://schemas.openxmlformats.org/officeDocument/2006/relationships/image" Target="../media/image3.jpeg"/><Relationship Id="rId19" Type="http://schemas.openxmlformats.org/officeDocument/2006/relationships/image" Target="../media/image17.png"/><Relationship Id="rId4" Type="http://schemas.openxmlformats.org/officeDocument/2006/relationships/image" Target="../media/image2.png"/><Relationship Id="rId9" Type="http://schemas.openxmlformats.org/officeDocument/2006/relationships/image" Target="../media/image7.svg"/><Relationship Id="rId14" Type="http://schemas.openxmlformats.org/officeDocument/2006/relationships/image" Target="../media/image12.tiff"/><Relationship Id="rId22" Type="http://schemas.openxmlformats.org/officeDocument/2006/relationships/image" Target="../media/image20.png"/><Relationship Id="rId27" Type="http://schemas.openxmlformats.org/officeDocument/2006/relationships/image" Target="../media/image25.png"/><Relationship Id="rId30" Type="http://schemas.openxmlformats.org/officeDocument/2006/relationships/image" Target="../media/image28.png"/><Relationship Id="rId35" Type="http://schemas.openxmlformats.org/officeDocument/2006/relationships/image" Target="../media/image33.tiff"/><Relationship Id="rId43" Type="http://schemas.openxmlformats.org/officeDocument/2006/relationships/image" Target="../media/image41.tiff"/><Relationship Id="rId48" Type="http://schemas.openxmlformats.org/officeDocument/2006/relationships/image" Target="../media/image46.tiff"/><Relationship Id="rId56" Type="http://schemas.openxmlformats.org/officeDocument/2006/relationships/image" Target="../media/image54.tiff"/><Relationship Id="rId8" Type="http://schemas.openxmlformats.org/officeDocument/2006/relationships/image" Target="../media/image6.png"/><Relationship Id="rId51" Type="http://schemas.openxmlformats.org/officeDocument/2006/relationships/image" Target="../media/image49.tiff"/><Relationship Id="rId3" Type="http://schemas.openxmlformats.org/officeDocument/2006/relationships/image" Target="../media/image1.png"/><Relationship Id="rId12" Type="http://schemas.openxmlformats.org/officeDocument/2006/relationships/image" Target="../media/image10.tiff"/><Relationship Id="rId17" Type="http://schemas.openxmlformats.org/officeDocument/2006/relationships/image" Target="../media/image15.png"/><Relationship Id="rId25" Type="http://schemas.openxmlformats.org/officeDocument/2006/relationships/image" Target="../media/image23.png"/><Relationship Id="rId33" Type="http://schemas.openxmlformats.org/officeDocument/2006/relationships/image" Target="../media/image31.png"/><Relationship Id="rId38" Type="http://schemas.openxmlformats.org/officeDocument/2006/relationships/image" Target="../media/image36.tiff"/><Relationship Id="rId46" Type="http://schemas.openxmlformats.org/officeDocument/2006/relationships/image" Target="../media/image44.tiff"/><Relationship Id="rId59" Type="http://schemas.openxmlformats.org/officeDocument/2006/relationships/image" Target="../media/image57.png"/><Relationship Id="rId20" Type="http://schemas.openxmlformats.org/officeDocument/2006/relationships/image" Target="../media/image18.png"/><Relationship Id="rId41" Type="http://schemas.openxmlformats.org/officeDocument/2006/relationships/image" Target="../media/image39.tiff"/><Relationship Id="rId54" Type="http://schemas.openxmlformats.org/officeDocument/2006/relationships/image" Target="../media/image52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5" Type="http://schemas.openxmlformats.org/officeDocument/2006/relationships/image" Target="../media/image13.tiff"/><Relationship Id="rId23" Type="http://schemas.openxmlformats.org/officeDocument/2006/relationships/image" Target="../media/image21.png"/><Relationship Id="rId28" Type="http://schemas.openxmlformats.org/officeDocument/2006/relationships/image" Target="../media/image26.png"/><Relationship Id="rId36" Type="http://schemas.openxmlformats.org/officeDocument/2006/relationships/image" Target="../media/image34.tiff"/><Relationship Id="rId49" Type="http://schemas.openxmlformats.org/officeDocument/2006/relationships/image" Target="../media/image47.tiff"/><Relationship Id="rId57" Type="http://schemas.openxmlformats.org/officeDocument/2006/relationships/image" Target="../media/image55.tiff"/><Relationship Id="rId10" Type="http://schemas.openxmlformats.org/officeDocument/2006/relationships/image" Target="../media/image8.tiff"/><Relationship Id="rId31" Type="http://schemas.openxmlformats.org/officeDocument/2006/relationships/image" Target="../media/image29.png"/><Relationship Id="rId44" Type="http://schemas.openxmlformats.org/officeDocument/2006/relationships/image" Target="../media/image42.tiff"/><Relationship Id="rId52" Type="http://schemas.openxmlformats.org/officeDocument/2006/relationships/image" Target="../media/image50.tiff"/><Relationship Id="rId60" Type="http://schemas.openxmlformats.org/officeDocument/2006/relationships/image" Target="../media/image5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78A169E1-3929-6231-1F1A-E20F9E504CF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2724" y="929163"/>
            <a:ext cx="3485994" cy="1970342"/>
          </a:xfrm>
          <a:prstGeom prst="rect">
            <a:avLst/>
          </a:prstGeom>
          <a:effectLst>
            <a:glow rad="127000">
              <a:schemeClr val="accent1">
                <a:alpha val="0"/>
              </a:schemeClr>
            </a:glow>
            <a:reflection endPos="0" dist="50800" dir="5400000" sy="-100000" algn="bl" rotWithShape="0"/>
          </a:effectLst>
        </p:spPr>
      </p:pic>
      <p:pic>
        <p:nvPicPr>
          <p:cNvPr id="10" name="Picture 6" descr="Ant Group Helps to Accelerate Low Carbon Innovation by Granting Free Patent  Access to Its Green Computing Technologies | Business Wire">
            <a:extLst>
              <a:ext uri="{FF2B5EF4-FFF2-40B4-BE49-F238E27FC236}">
                <a16:creationId xmlns:a16="http://schemas.microsoft.com/office/drawing/2014/main" id="{CFE56855-5627-5817-3CFE-3A72013AC8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04489" y="1412255"/>
            <a:ext cx="3177723" cy="1719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>
            <a:extLst>
              <a:ext uri="{FF2B5EF4-FFF2-40B4-BE49-F238E27FC236}">
                <a16:creationId xmlns:a16="http://schemas.microsoft.com/office/drawing/2014/main" id="{76DE862E-9FEC-2EE4-E932-08901674C5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339" y="279733"/>
            <a:ext cx="3322133" cy="3322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B6F7FB6-D3DD-6D27-113F-CDED3A99A19F}"/>
              </a:ext>
            </a:extLst>
          </p:cNvPr>
          <p:cNvCxnSpPr>
            <a:cxnSpLocks/>
          </p:cNvCxnSpPr>
          <p:nvPr/>
        </p:nvCxnSpPr>
        <p:spPr>
          <a:xfrm flipV="1">
            <a:off x="379331" y="3650829"/>
            <a:ext cx="43101325" cy="136099"/>
          </a:xfrm>
          <a:prstGeom prst="line">
            <a:avLst/>
          </a:prstGeom>
          <a:ln w="60325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74CB79C-89D2-3E85-F2D5-2227291BFF90}"/>
              </a:ext>
            </a:extLst>
          </p:cNvPr>
          <p:cNvCxnSpPr>
            <a:cxnSpLocks/>
          </p:cNvCxnSpPr>
          <p:nvPr/>
        </p:nvCxnSpPr>
        <p:spPr>
          <a:xfrm flipH="1">
            <a:off x="22649433" y="4085371"/>
            <a:ext cx="10323" cy="28582345"/>
          </a:xfrm>
          <a:prstGeom prst="line">
            <a:avLst/>
          </a:prstGeom>
          <a:ln w="60325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836D7F6-A94E-89A3-1584-15E36259FBE0}"/>
              </a:ext>
            </a:extLst>
          </p:cNvPr>
          <p:cNvSpPr txBox="1"/>
          <p:nvPr/>
        </p:nvSpPr>
        <p:spPr>
          <a:xfrm>
            <a:off x="108945" y="4045379"/>
            <a:ext cx="2204122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solidFill>
                  <a:schemeClr val="accent1">
                    <a:lumMod val="75000"/>
                  </a:schemeClr>
                </a:solidFill>
              </a:rPr>
              <a:t>Bi-classification task difficulty for discriminator is data-dependent and time-varying.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B7AEFFB2-8B5A-5475-FC4D-EE3CB51DBCE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614461" y="7478965"/>
            <a:ext cx="10541047" cy="5434025"/>
          </a:xfrm>
          <a:prstGeom prst="rect">
            <a:avLst/>
          </a:prstGeom>
          <a:effectLst/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36FED076-ACFF-FEF5-7173-4F704E653F9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38241" y="7498740"/>
            <a:ext cx="10541047" cy="5434025"/>
          </a:xfrm>
          <a:prstGeom prst="rect">
            <a:avLst/>
          </a:prstGeom>
          <a:effectLst/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3B71CC5-2407-70BD-B79D-D08F6BA9D71D}"/>
              </a:ext>
            </a:extLst>
          </p:cNvPr>
          <p:cNvSpPr txBox="1"/>
          <p:nvPr/>
        </p:nvSpPr>
        <p:spPr>
          <a:xfrm rot="16200000">
            <a:off x="-378589" y="9618535"/>
            <a:ext cx="12545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cs typeface="Times New Roman" panose="02020603050405020304" pitchFamily="18" charset="0"/>
              </a:rPr>
              <a:t>FID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9A4A755-7E26-2004-173F-DC2566B3020B}"/>
              </a:ext>
            </a:extLst>
          </p:cNvPr>
          <p:cNvSpPr txBox="1"/>
          <p:nvPr/>
        </p:nvSpPr>
        <p:spPr>
          <a:xfrm>
            <a:off x="4462471" y="7753508"/>
            <a:ext cx="6401740" cy="92333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5400" b="1" dirty="0">
                <a:latin typeface="+mn-ea"/>
                <a:cs typeface="Times New Roman" panose="02020603050405020304" pitchFamily="18" charset="0"/>
              </a:rPr>
              <a:t>Task becomes harder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28B9ACE-20EA-A4E5-57B6-18E23A0DF054}"/>
              </a:ext>
            </a:extLst>
          </p:cNvPr>
          <p:cNvSpPr txBox="1"/>
          <p:nvPr/>
        </p:nvSpPr>
        <p:spPr>
          <a:xfrm>
            <a:off x="15820861" y="11716155"/>
            <a:ext cx="6332249" cy="92333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5400" b="1" dirty="0">
                <a:cs typeface="Times New Roman" panose="02020603050405020304" pitchFamily="18" charset="0"/>
              </a:rPr>
              <a:t>Task becomes easier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2E8E8ED-E3CC-B289-8EB0-37672B754585}"/>
              </a:ext>
            </a:extLst>
          </p:cNvPr>
          <p:cNvSpPr txBox="1"/>
          <p:nvPr/>
        </p:nvSpPr>
        <p:spPr>
          <a:xfrm rot="16200000">
            <a:off x="10710980" y="9533097"/>
            <a:ext cx="12545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+mn-ea"/>
                <a:cs typeface="Times New Roman" panose="02020603050405020304" pitchFamily="18" charset="0"/>
              </a:rPr>
              <a:t>FID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DAC6EF3-D588-D560-B944-807521EB2117}"/>
              </a:ext>
            </a:extLst>
          </p:cNvPr>
          <p:cNvSpPr txBox="1"/>
          <p:nvPr/>
        </p:nvSpPr>
        <p:spPr>
          <a:xfrm>
            <a:off x="1772723" y="6532419"/>
            <a:ext cx="119945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latin typeface="+mn-ea"/>
                <a:cs typeface="Times New Roman" panose="02020603050405020304" pitchFamily="18" charset="0"/>
              </a:rPr>
              <a:t>Training under </a:t>
            </a:r>
            <a:r>
              <a:rPr lang="en-US" sz="5400" i="1" dirty="0">
                <a:latin typeface="+mn-ea"/>
                <a:cs typeface="Times New Roman" panose="02020603050405020304" pitchFamily="18" charset="0"/>
              </a:rPr>
              <a:t>sufficient</a:t>
            </a:r>
            <a:r>
              <a:rPr lang="en-US" sz="5400" dirty="0">
                <a:latin typeface="+mn-ea"/>
                <a:cs typeface="Times New Roman" panose="02020603050405020304" pitchFamily="18" charset="0"/>
              </a:rPr>
              <a:t> data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38C634C-50A7-C976-4FBE-0A5F0B067E37}"/>
              </a:ext>
            </a:extLst>
          </p:cNvPr>
          <p:cNvSpPr txBox="1"/>
          <p:nvPr/>
        </p:nvSpPr>
        <p:spPr>
          <a:xfrm>
            <a:off x="12501062" y="6560611"/>
            <a:ext cx="93594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cs typeface="Times New Roman" panose="02020603050405020304" pitchFamily="18" charset="0"/>
              </a:rPr>
              <a:t>Training under </a:t>
            </a:r>
            <a:r>
              <a:rPr lang="en-US" sz="5400" i="1" dirty="0">
                <a:cs typeface="Times New Roman" panose="02020603050405020304" pitchFamily="18" charset="0"/>
              </a:rPr>
              <a:t>limited</a:t>
            </a:r>
            <a:r>
              <a:rPr lang="en-US" sz="5400" dirty="0">
                <a:cs typeface="Times New Roman" panose="02020603050405020304" pitchFamily="18" charset="0"/>
              </a:rPr>
              <a:t> data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B11056E1-CCC7-502F-9D71-340DBA3AB065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433" y="8580413"/>
            <a:ext cx="2282123" cy="290261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2000" endA="300" endPos="22484" dir="5400000" sy="-100000" algn="bl" rotWithShape="0"/>
          </a:effectLst>
          <a:scene3d>
            <a:camera prst="isometricOffAxis1Right"/>
            <a:lightRig rig="threePt" dir="t"/>
          </a:scene3d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BB52C3A-E08F-8948-FF13-9C16D1AD8016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4317" y="9590766"/>
            <a:ext cx="2282123" cy="290261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2000" endA="300" endPos="22484" dir="5400000" sy="-100000" algn="bl" rotWithShape="0"/>
          </a:effectLst>
          <a:scene3d>
            <a:camera prst="isometricOffAxis1Right"/>
            <a:lightRig rig="threePt" dir="t"/>
          </a:scene3d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9EE91A66-5E0F-1FD8-4BAE-E31F1C4C22B4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4850" y="10117255"/>
            <a:ext cx="2282123" cy="290261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2000" endA="300" endPos="15042" dir="5400000" sy="-100000" algn="bl" rotWithShape="0"/>
          </a:effectLst>
          <a:scene3d>
            <a:camera prst="isometricOffAxis1Right"/>
            <a:lightRig rig="threePt" dir="t"/>
          </a:scene3d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3B98608A-597F-16DC-1DE3-7DB23E55F4CD}"/>
              </a:ext>
            </a:extLst>
          </p:cNvPr>
          <p:cNvPicPr>
            <a:picLocks noChangeAspect="1"/>
          </p:cNvPicPr>
          <p:nvPr/>
        </p:nvPicPr>
        <p:blipFill>
          <a:blip r:embed="rId1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85743" y="9246058"/>
            <a:ext cx="2282123" cy="290261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2000" endA="300" endPos="18000" dir="5400000" sy="-100000" algn="bl" rotWithShape="0"/>
          </a:effectLst>
          <a:scene3d>
            <a:camera prst="isometricOffAxis1Right"/>
            <a:lightRig rig="threePt" dir="t"/>
          </a:scene3d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544D286-A822-F0BD-A893-A88951225751}"/>
              </a:ext>
            </a:extLst>
          </p:cNvPr>
          <p:cNvPicPr>
            <a:picLocks noChangeAspect="1"/>
          </p:cNvPicPr>
          <p:nvPr/>
        </p:nvPicPr>
        <p:blipFill>
          <a:blip r:embed="rId1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90378" y="8232094"/>
            <a:ext cx="2282123" cy="290261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2000" endA="300" endPos="22484" dir="5400000" sy="-100000" algn="bl" rotWithShape="0"/>
          </a:effectLst>
          <a:scene3d>
            <a:camera prst="isometricOffAxis1Right"/>
            <a:lightRig rig="threePt" dir="t"/>
          </a:scene3d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12DE102F-2505-462A-8443-B378BF14037D}"/>
              </a:ext>
            </a:extLst>
          </p:cNvPr>
          <p:cNvPicPr>
            <a:picLocks noChangeAspect="1"/>
          </p:cNvPicPr>
          <p:nvPr/>
        </p:nvPicPr>
        <p:blipFill>
          <a:blip r:embed="rId1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99891" y="7454118"/>
            <a:ext cx="2282123" cy="290261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2000" endA="300" endPos="22484" dir="5400000" sy="-100000" algn="bl" rotWithShape="0"/>
          </a:effectLst>
          <a:scene3d>
            <a:camera prst="isometricOffAxis1Right"/>
            <a:lightRig rig="threePt" dir="t"/>
          </a:scene3d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AA2E4F6D-83BE-9348-46DB-8A09167B4105}"/>
              </a:ext>
            </a:extLst>
          </p:cNvPr>
          <p:cNvSpPr txBox="1"/>
          <p:nvPr/>
        </p:nvSpPr>
        <p:spPr>
          <a:xfrm>
            <a:off x="150889" y="15358570"/>
            <a:ext cx="229927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 err="1">
                <a:solidFill>
                  <a:schemeClr val="accent1">
                    <a:lumMod val="75000"/>
                  </a:schemeClr>
                </a:solidFill>
              </a:rPr>
              <a:t>DynamicD</a:t>
            </a:r>
            <a:r>
              <a:rPr lang="en-US" sz="7200" b="1" dirty="0">
                <a:solidFill>
                  <a:schemeClr val="accent1">
                    <a:lumMod val="75000"/>
                  </a:schemeClr>
                </a:solidFill>
              </a:rPr>
              <a:t>: adjusting discriminator capacity during training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14823966-B138-CE32-BA93-236DD18F39D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7665" y="19703102"/>
            <a:ext cx="4697269" cy="46800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0E8C1629-F7BB-3CEE-3776-A747B3B5CD49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1557" y="19376417"/>
            <a:ext cx="4734208" cy="46800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70E42CCA-2E38-346D-CF9A-BABFFB085DF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05805" y="19318708"/>
            <a:ext cx="4646087" cy="468000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57975C47-FF3E-FAB6-AFF5-B5EB760EB79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4619" y="26908033"/>
            <a:ext cx="4646087" cy="468000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0FBF3169-CABE-427B-6505-B0E3C4A6B0C9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3283" y="26908033"/>
            <a:ext cx="4782482" cy="46800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8A253CFD-E85F-2334-965C-A0B9C7FD96F9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05805" y="26908033"/>
            <a:ext cx="4729437" cy="4680000"/>
          </a:xfrm>
          <a:prstGeom prst="rect">
            <a:avLst/>
          </a:prstGeom>
        </p:spPr>
      </p:pic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DCEEB0C9-7520-406A-08DA-C749BF6D9A07}"/>
              </a:ext>
            </a:extLst>
          </p:cNvPr>
          <p:cNvCxnSpPr>
            <a:cxnSpLocks/>
          </p:cNvCxnSpPr>
          <p:nvPr/>
        </p:nvCxnSpPr>
        <p:spPr>
          <a:xfrm>
            <a:off x="3431879" y="24148966"/>
            <a:ext cx="12528162" cy="0"/>
          </a:xfrm>
          <a:prstGeom prst="straightConnector1">
            <a:avLst/>
          </a:prstGeom>
          <a:ln w="57150"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3E643A17-0E88-F77B-8224-A5E9362FFC36}"/>
              </a:ext>
            </a:extLst>
          </p:cNvPr>
          <p:cNvSpPr txBox="1"/>
          <p:nvPr/>
        </p:nvSpPr>
        <p:spPr>
          <a:xfrm>
            <a:off x="3431879" y="23300491"/>
            <a:ext cx="121425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i="1" dirty="0">
                <a:solidFill>
                  <a:schemeClr val="tx1"/>
                </a:solidFill>
                <a:cs typeface="Times New Roman" panose="02020603050405020304" pitchFamily="18" charset="0"/>
              </a:rPr>
              <a:t>Increasing capacity over time (from 0.5 to 1)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F5A7D9E-05DA-AF0D-E9ED-E660F3829324}"/>
              </a:ext>
            </a:extLst>
          </p:cNvPr>
          <p:cNvSpPr txBox="1"/>
          <p:nvPr/>
        </p:nvSpPr>
        <p:spPr>
          <a:xfrm>
            <a:off x="790179" y="24428516"/>
            <a:ext cx="2136293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Decreasing strategy under limited data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D7AA49F-E6A2-0089-64D3-F863A8502095}"/>
              </a:ext>
            </a:extLst>
          </p:cNvPr>
          <p:cNvSpPr txBox="1"/>
          <p:nvPr/>
        </p:nvSpPr>
        <p:spPr>
          <a:xfrm>
            <a:off x="600040" y="16765222"/>
            <a:ext cx="2138197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Increasing strategy under sufficient data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FF0E6EE2-6370-3E08-6BEF-C0862EAE1FAB}"/>
                  </a:ext>
                </a:extLst>
              </p:cNvPr>
              <p:cNvSpPr txBox="1"/>
              <p:nvPr/>
            </p:nvSpPr>
            <p:spPr>
              <a:xfrm>
                <a:off x="792744" y="17631326"/>
                <a:ext cx="17551480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SzPct val="120000"/>
                  <a:buFont typeface="Arial" panose="020B0604020202020204" pitchFamily="34" charset="0"/>
                  <a:buChar char="•"/>
                </a:pPr>
                <a:r>
                  <a:rPr lang="en-US" sz="540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Progressively include newly-initialized neural filters</a:t>
                </a:r>
              </a:p>
              <a:p>
                <a:pPr marL="457200" indent="-457200">
                  <a:buSzPct val="120000"/>
                  <a:buFont typeface="Arial" panose="020B0604020202020204" pitchFamily="34" charset="0"/>
                  <a:buChar char="•"/>
                </a:pPr>
                <a:r>
                  <a:rPr lang="en-US" sz="540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Adjust </a:t>
                </a:r>
                <a:r>
                  <a:rPr lang="en-US" sz="5400" dirty="0">
                    <a:solidFill>
                      <a:schemeClr val="accent1"/>
                    </a:solidFill>
                    <a:cs typeface="Times New Roman" panose="02020603050405020304" pitchFamily="18" charset="0"/>
                  </a:rPr>
                  <a:t>all layers</a:t>
                </a:r>
                <a:r>
                  <a:rPr lang="en-US" sz="540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 linearly every </a:t>
                </a:r>
                <a14:m>
                  <m:oMath xmlns:m="http://schemas.openxmlformats.org/officeDocument/2006/math">
                    <m:r>
                      <a:rPr lang="en-US" sz="5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</m:oMath>
                </a14:m>
                <a:r>
                  <a:rPr lang="en-US" sz="540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 iterations</a:t>
                </a: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FF0E6EE2-6370-3E08-6BEF-C0862EAE1F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744" y="17631326"/>
                <a:ext cx="17551480" cy="1754326"/>
              </a:xfrm>
              <a:prstGeom prst="rect">
                <a:avLst/>
              </a:prstGeom>
              <a:blipFill>
                <a:blip r:embed="rId21"/>
                <a:stretch>
                  <a:fillRect l="-2097" t="-16547" b="-230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6300EE4-5105-C197-C952-94B18FC8ED57}"/>
                  </a:ext>
                </a:extLst>
              </p:cNvPr>
              <p:cNvSpPr txBox="1"/>
              <p:nvPr/>
            </p:nvSpPr>
            <p:spPr>
              <a:xfrm>
                <a:off x="957738" y="25241807"/>
                <a:ext cx="18673508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SzPct val="120000"/>
                  <a:buFont typeface="Arial" panose="020B0604020202020204" pitchFamily="34" charset="0"/>
                  <a:buChar char="•"/>
                </a:pPr>
                <a:r>
                  <a:rPr lang="en-US" sz="540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Randomly</a:t>
                </a:r>
                <a:r>
                  <a:rPr lang="en-US" sz="5400" i="1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 </a:t>
                </a:r>
                <a:r>
                  <a:rPr lang="en-US" sz="540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eliminate a set of filters to reduce the model capacity</a:t>
                </a:r>
              </a:p>
              <a:p>
                <a:pPr marL="457200" indent="-457200">
                  <a:buSzPct val="120000"/>
                  <a:buFont typeface="Arial" panose="020B0604020202020204" pitchFamily="34" charset="0"/>
                  <a:buChar char="•"/>
                </a:pPr>
                <a:r>
                  <a:rPr lang="en-US" sz="540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Adjust </a:t>
                </a:r>
                <a:r>
                  <a:rPr lang="en-US" sz="5400" dirty="0">
                    <a:solidFill>
                      <a:schemeClr val="accent1"/>
                    </a:solidFill>
                    <a:cs typeface="Times New Roman" panose="02020603050405020304" pitchFamily="18" charset="0"/>
                  </a:rPr>
                  <a:t>deeper layers</a:t>
                </a:r>
                <a:r>
                  <a:rPr lang="en-US" sz="540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 linearly every </a:t>
                </a:r>
                <a14:m>
                  <m:oMath xmlns:m="http://schemas.openxmlformats.org/officeDocument/2006/math">
                    <m:r>
                      <a:rPr lang="en-US" sz="5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</m:oMath>
                </a14:m>
                <a:r>
                  <a:rPr lang="en-US" sz="540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 iterations</a:t>
                </a: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6300EE4-5105-C197-C952-94B18FC8ED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738" y="25241807"/>
                <a:ext cx="18673508" cy="1754326"/>
              </a:xfrm>
              <a:prstGeom prst="rect">
                <a:avLst/>
              </a:prstGeom>
              <a:blipFill>
                <a:blip r:embed="rId22"/>
                <a:stretch>
                  <a:fillRect l="-1971" t="-15827" r="-748" b="-230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TextBox 43">
            <a:extLst>
              <a:ext uri="{FF2B5EF4-FFF2-40B4-BE49-F238E27FC236}">
                <a16:creationId xmlns:a16="http://schemas.microsoft.com/office/drawing/2014/main" id="{B356AA57-486A-911A-5470-3D9C4EED2167}"/>
              </a:ext>
            </a:extLst>
          </p:cNvPr>
          <p:cNvSpPr txBox="1"/>
          <p:nvPr/>
        </p:nvSpPr>
        <p:spPr>
          <a:xfrm>
            <a:off x="23297949" y="4103445"/>
            <a:ext cx="84581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solidFill>
                  <a:schemeClr val="accent1">
                    <a:lumMod val="75000"/>
                  </a:schemeClr>
                </a:solidFill>
              </a:rPr>
              <a:t>Experimental results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3662448-0269-1626-F297-D3BF70468A82}"/>
              </a:ext>
            </a:extLst>
          </p:cNvPr>
          <p:cNvSpPr txBox="1"/>
          <p:nvPr/>
        </p:nvSpPr>
        <p:spPr>
          <a:xfrm>
            <a:off x="23207787" y="5700993"/>
            <a:ext cx="193052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chemeClr val="tx1"/>
                </a:solidFill>
                <a:cs typeface="Times New Roman" panose="02020603050405020304" pitchFamily="18" charset="0"/>
              </a:rPr>
              <a:t>Various data regimes require different adjustment strategies</a:t>
            </a:r>
          </a:p>
        </p:txBody>
      </p:sp>
      <p:graphicFrame>
        <p:nvGraphicFramePr>
          <p:cNvPr id="46" name="Table 3">
            <a:extLst>
              <a:ext uri="{FF2B5EF4-FFF2-40B4-BE49-F238E27FC236}">
                <a16:creationId xmlns:a16="http://schemas.microsoft.com/office/drawing/2014/main" id="{FE05A910-6787-8141-3537-E9398A0DDB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7896860"/>
              </p:ext>
            </p:extLst>
          </p:nvPr>
        </p:nvGraphicFramePr>
        <p:xfrm>
          <a:off x="23649528" y="6729620"/>
          <a:ext cx="19956417" cy="3291840"/>
        </p:xfrm>
        <a:graphic>
          <a:graphicData uri="http://schemas.openxmlformats.org/drawingml/2006/table">
            <a:tbl>
              <a:tblPr firstRow="1" bandRow="1">
                <a:effectLst/>
                <a:tableStyleId>{073A0DAA-6AF3-43AB-8588-CEC1D06C72B9}</a:tableStyleId>
              </a:tblPr>
              <a:tblGrid>
                <a:gridCol w="6309332">
                  <a:extLst>
                    <a:ext uri="{9D8B030D-6E8A-4147-A177-3AD203B41FA5}">
                      <a16:colId xmlns:a16="http://schemas.microsoft.com/office/drawing/2014/main" val="2287381594"/>
                    </a:ext>
                  </a:extLst>
                </a:gridCol>
                <a:gridCol w="6290176">
                  <a:extLst>
                    <a:ext uri="{9D8B030D-6E8A-4147-A177-3AD203B41FA5}">
                      <a16:colId xmlns:a16="http://schemas.microsoft.com/office/drawing/2014/main" val="83523501"/>
                    </a:ext>
                  </a:extLst>
                </a:gridCol>
                <a:gridCol w="7356909">
                  <a:extLst>
                    <a:ext uri="{9D8B030D-6E8A-4147-A177-3AD203B41FA5}">
                      <a16:colId xmlns:a16="http://schemas.microsoft.com/office/drawing/2014/main" val="4277649543"/>
                    </a:ext>
                  </a:extLst>
                </a:gridCol>
              </a:tblGrid>
              <a:tr h="803963">
                <a:tc>
                  <a:txBody>
                    <a:bodyPr/>
                    <a:lstStyle/>
                    <a:p>
                      <a:pPr algn="l"/>
                      <a:r>
                        <a:rPr lang="en-US" sz="4800" dirty="0">
                          <a:solidFill>
                            <a:sysClr val="windowText" lastClr="000000"/>
                          </a:solidFill>
                          <a:latin typeface="+mn-lt"/>
                        </a:rPr>
                        <a:t>FID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800" dirty="0">
                          <a:solidFill>
                            <a:sysClr val="windowText" lastClr="000000"/>
                          </a:solidFill>
                          <a:latin typeface="+mn-lt"/>
                        </a:rPr>
                        <a:t>FFHQ-2K (Limited data)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800" dirty="0">
                          <a:solidFill>
                            <a:sysClr val="windowText" lastClr="000000"/>
                          </a:solidFill>
                          <a:latin typeface="+mn-lt"/>
                        </a:rPr>
                        <a:t>FFHQ-140K (Sufficient data)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5712775"/>
                  </a:ext>
                </a:extLst>
              </a:tr>
              <a:tr h="803963">
                <a:tc>
                  <a:txBody>
                    <a:bodyPr/>
                    <a:lstStyle/>
                    <a:p>
                      <a:pPr algn="l"/>
                      <a:r>
                        <a:rPr lang="en-US" sz="4800" dirty="0">
                          <a:latin typeface="+mn-lt"/>
                        </a:rPr>
                        <a:t>StyleGAN2</a:t>
                      </a: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800" dirty="0">
                          <a:latin typeface="+mn-lt"/>
                        </a:rPr>
                        <a:t>78.82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800" dirty="0">
                          <a:latin typeface="+mn-lt"/>
                        </a:rPr>
                        <a:t>3.75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4601090"/>
                  </a:ext>
                </a:extLst>
              </a:tr>
              <a:tr h="803963">
                <a:tc>
                  <a:txBody>
                    <a:bodyPr/>
                    <a:lstStyle/>
                    <a:p>
                      <a:pPr algn="l"/>
                      <a:r>
                        <a:rPr lang="en-US" sz="4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w/ increasing capacity</a:t>
                      </a: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800" b="0" dirty="0">
                          <a:latin typeface="+mn-lt"/>
                        </a:rPr>
                        <a:t>63.16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800" b="1" dirty="0">
                          <a:solidFill>
                            <a:sysClr val="windowText" lastClr="000000"/>
                          </a:solidFill>
                          <a:latin typeface="+mn-lt"/>
                        </a:rPr>
                        <a:t>3.53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0927573"/>
                  </a:ext>
                </a:extLst>
              </a:tr>
              <a:tr h="803963">
                <a:tc>
                  <a:txBody>
                    <a:bodyPr/>
                    <a:lstStyle/>
                    <a:p>
                      <a:pPr algn="l"/>
                      <a:r>
                        <a:rPr lang="en-US" sz="4800" dirty="0">
                          <a:latin typeface="+mn-lt"/>
                        </a:rPr>
                        <a:t>w/ </a:t>
                      </a:r>
                      <a:r>
                        <a:rPr lang="en-US" sz="4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decreasing capacity</a:t>
                      </a:r>
                      <a:endParaRPr lang="en-US" sz="4800" dirty="0">
                        <a:latin typeface="+mn-lt"/>
                      </a:endParaRP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800" b="1" dirty="0">
                          <a:solidFill>
                            <a:schemeClr val="tx1"/>
                          </a:solidFill>
                          <a:latin typeface="+mn-lt"/>
                        </a:rPr>
                        <a:t>23.47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800" dirty="0">
                          <a:latin typeface="+mn-lt"/>
                        </a:rPr>
                        <a:t>3.74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0128025"/>
                  </a:ext>
                </a:extLst>
              </a:tr>
            </a:tbl>
          </a:graphicData>
        </a:graphic>
      </p:graphicFrame>
      <p:sp>
        <p:nvSpPr>
          <p:cNvPr id="47" name="TextBox 46">
            <a:extLst>
              <a:ext uri="{FF2B5EF4-FFF2-40B4-BE49-F238E27FC236}">
                <a16:creationId xmlns:a16="http://schemas.microsoft.com/office/drawing/2014/main" id="{06E26FA5-2A40-B8D8-0E0F-316EE5EED145}"/>
              </a:ext>
            </a:extLst>
          </p:cNvPr>
          <p:cNvSpPr txBox="1"/>
          <p:nvPr/>
        </p:nvSpPr>
        <p:spPr>
          <a:xfrm>
            <a:off x="23249001" y="10743174"/>
            <a:ext cx="108734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chemeClr val="tx1"/>
                </a:solidFill>
                <a:cs typeface="Times New Roman" panose="02020603050405020304" pitchFamily="18" charset="0"/>
              </a:rPr>
              <a:t>Results on other image datasets</a:t>
            </a:r>
          </a:p>
        </p:txBody>
      </p:sp>
      <p:graphicFrame>
        <p:nvGraphicFramePr>
          <p:cNvPr id="48" name="Table 3">
            <a:extLst>
              <a:ext uri="{FF2B5EF4-FFF2-40B4-BE49-F238E27FC236}">
                <a16:creationId xmlns:a16="http://schemas.microsoft.com/office/drawing/2014/main" id="{C305EEED-9529-EBF9-5B25-D8244B6001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2921466"/>
              </p:ext>
            </p:extLst>
          </p:nvPr>
        </p:nvGraphicFramePr>
        <p:xfrm>
          <a:off x="23474114" y="11923586"/>
          <a:ext cx="11606489" cy="3291840"/>
        </p:xfrm>
        <a:graphic>
          <a:graphicData uri="http://schemas.openxmlformats.org/drawingml/2006/table">
            <a:tbl>
              <a:tblPr firstRow="1" bandRow="1">
                <a:effectLst/>
                <a:tableStyleId>{073A0DAA-6AF3-43AB-8588-CEC1D06C72B9}</a:tableStyleId>
              </a:tblPr>
              <a:tblGrid>
                <a:gridCol w="4819588">
                  <a:extLst>
                    <a:ext uri="{9D8B030D-6E8A-4147-A177-3AD203B41FA5}">
                      <a16:colId xmlns:a16="http://schemas.microsoft.com/office/drawing/2014/main" val="2287381594"/>
                    </a:ext>
                  </a:extLst>
                </a:gridCol>
                <a:gridCol w="1805956">
                  <a:extLst>
                    <a:ext uri="{9D8B030D-6E8A-4147-A177-3AD203B41FA5}">
                      <a16:colId xmlns:a16="http://schemas.microsoft.com/office/drawing/2014/main" val="83523501"/>
                    </a:ext>
                  </a:extLst>
                </a:gridCol>
                <a:gridCol w="1977715">
                  <a:extLst>
                    <a:ext uri="{9D8B030D-6E8A-4147-A177-3AD203B41FA5}">
                      <a16:colId xmlns:a16="http://schemas.microsoft.com/office/drawing/2014/main" val="3195225038"/>
                    </a:ext>
                  </a:extLst>
                </a:gridCol>
                <a:gridCol w="3003230">
                  <a:extLst>
                    <a:ext uri="{9D8B030D-6E8A-4147-A177-3AD203B41FA5}">
                      <a16:colId xmlns:a16="http://schemas.microsoft.com/office/drawing/2014/main" val="4277649543"/>
                    </a:ext>
                  </a:extLst>
                </a:gridCol>
              </a:tblGrid>
              <a:tr h="310246">
                <a:tc>
                  <a:txBody>
                    <a:bodyPr/>
                    <a:lstStyle/>
                    <a:p>
                      <a:pPr algn="l"/>
                      <a:endParaRPr lang="en-US" sz="4800" dirty="0">
                        <a:solidFill>
                          <a:sysClr val="windowText" lastClr="000000"/>
                        </a:solidFill>
                        <a:latin typeface="+mn-lt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800" dirty="0">
                        <a:solidFill>
                          <a:sysClr val="windowText" lastClr="000000"/>
                        </a:solidFill>
                        <a:latin typeface="+mn-lt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800" dirty="0">
                        <a:solidFill>
                          <a:sysClr val="windowText" lastClr="000000"/>
                        </a:solidFill>
                        <a:latin typeface="+mn-lt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800" dirty="0">
                        <a:solidFill>
                          <a:sysClr val="windowText" lastClr="000000"/>
                        </a:solidFill>
                        <a:latin typeface="+mn-lt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648888"/>
                  </a:ext>
                </a:extLst>
              </a:tr>
              <a:tr h="310246">
                <a:tc>
                  <a:txBody>
                    <a:bodyPr/>
                    <a:lstStyle/>
                    <a:p>
                      <a:pPr algn="l"/>
                      <a:r>
                        <a:rPr lang="en-US" sz="4800" b="1" dirty="0">
                          <a:solidFill>
                            <a:sysClr val="windowText" lastClr="000000"/>
                          </a:solidFill>
                          <a:latin typeface="+mn-lt"/>
                        </a:rPr>
                        <a:t>FID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800" dirty="0">
                          <a:solidFill>
                            <a:sysClr val="windowText" lastClr="000000"/>
                          </a:solidFill>
                          <a:latin typeface="+mn-lt"/>
                        </a:rPr>
                        <a:t>Cat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800" dirty="0">
                          <a:solidFill>
                            <a:sysClr val="windowText" lastClr="000000"/>
                          </a:solidFill>
                          <a:latin typeface="+mn-lt"/>
                        </a:rPr>
                        <a:t>Dog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800" dirty="0">
                          <a:solidFill>
                            <a:sysClr val="windowText" lastClr="000000"/>
                          </a:solidFill>
                          <a:latin typeface="+mn-lt"/>
                        </a:rPr>
                        <a:t>Wild life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57127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4800" dirty="0">
                          <a:solidFill>
                            <a:sysClr val="windowText" lastClr="000000"/>
                          </a:solidFill>
                          <a:latin typeface="+mn-lt"/>
                        </a:rPr>
                        <a:t>StyleGAN2</a:t>
                      </a: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800" dirty="0">
                          <a:solidFill>
                            <a:sysClr val="windowText" lastClr="000000"/>
                          </a:solidFill>
                          <a:latin typeface="+mn-lt"/>
                        </a:rPr>
                        <a:t>6.36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800" dirty="0">
                          <a:solidFill>
                            <a:sysClr val="windowText" lastClr="000000"/>
                          </a:solidFill>
                          <a:latin typeface="+mn-lt"/>
                        </a:rPr>
                        <a:t>18.93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800" dirty="0">
                          <a:solidFill>
                            <a:sysClr val="windowText" lastClr="000000"/>
                          </a:solidFill>
                          <a:latin typeface="+mn-lt"/>
                        </a:rPr>
                        <a:t>3.80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46010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4800" kern="1200" dirty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w/ </a:t>
                      </a:r>
                      <a:r>
                        <a:rPr lang="en-US" sz="4800" kern="1200" dirty="0" err="1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DynamicD</a:t>
                      </a:r>
                      <a:endParaRPr lang="en-US" sz="4800" kern="1200" dirty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800" b="1" dirty="0">
                          <a:solidFill>
                            <a:sysClr val="windowText" lastClr="000000"/>
                          </a:solidFill>
                          <a:latin typeface="+mn-lt"/>
                        </a:rPr>
                        <a:t>5.41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800" b="1" dirty="0">
                          <a:solidFill>
                            <a:sysClr val="windowText" lastClr="000000"/>
                          </a:solidFill>
                          <a:latin typeface="+mn-lt"/>
                        </a:rPr>
                        <a:t>16.00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800" b="1" dirty="0">
                          <a:solidFill>
                            <a:sysClr val="windowText" lastClr="000000"/>
                          </a:solidFill>
                          <a:latin typeface="+mn-lt"/>
                        </a:rPr>
                        <a:t>3.34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0927573"/>
                  </a:ext>
                </a:extLst>
              </a:tr>
            </a:tbl>
          </a:graphicData>
        </a:graphic>
      </p:graphicFrame>
      <p:graphicFrame>
        <p:nvGraphicFramePr>
          <p:cNvPr id="49" name="Table 3">
            <a:extLst>
              <a:ext uri="{FF2B5EF4-FFF2-40B4-BE49-F238E27FC236}">
                <a16:creationId xmlns:a16="http://schemas.microsoft.com/office/drawing/2014/main" id="{5C5CB235-891D-1F84-AD41-FFEAFD1E5F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3409449"/>
              </p:ext>
            </p:extLst>
          </p:nvPr>
        </p:nvGraphicFramePr>
        <p:xfrm>
          <a:off x="36126002" y="11970614"/>
          <a:ext cx="7314867" cy="3291840"/>
        </p:xfrm>
        <a:graphic>
          <a:graphicData uri="http://schemas.openxmlformats.org/drawingml/2006/table">
            <a:tbl>
              <a:tblPr firstRow="1" bandRow="1">
                <a:effectLst/>
                <a:tableStyleId>{073A0DAA-6AF3-43AB-8588-CEC1D06C72B9}</a:tableStyleId>
              </a:tblPr>
              <a:tblGrid>
                <a:gridCol w="2409093">
                  <a:extLst>
                    <a:ext uri="{9D8B030D-6E8A-4147-A177-3AD203B41FA5}">
                      <a16:colId xmlns:a16="http://schemas.microsoft.com/office/drawing/2014/main" val="83523501"/>
                    </a:ext>
                  </a:extLst>
                </a:gridCol>
                <a:gridCol w="2225582">
                  <a:extLst>
                    <a:ext uri="{9D8B030D-6E8A-4147-A177-3AD203B41FA5}">
                      <a16:colId xmlns:a16="http://schemas.microsoft.com/office/drawing/2014/main" val="3195225038"/>
                    </a:ext>
                  </a:extLst>
                </a:gridCol>
                <a:gridCol w="2680192">
                  <a:extLst>
                    <a:ext uri="{9D8B030D-6E8A-4147-A177-3AD203B41FA5}">
                      <a16:colId xmlns:a16="http://schemas.microsoft.com/office/drawing/2014/main" val="4277649543"/>
                    </a:ext>
                  </a:extLst>
                </a:gridCol>
              </a:tblGrid>
              <a:tr h="310246">
                <a:tc>
                  <a:txBody>
                    <a:bodyPr/>
                    <a:lstStyle/>
                    <a:p>
                      <a:pPr algn="ctr"/>
                      <a:endParaRPr lang="en-US" sz="4800" dirty="0">
                        <a:solidFill>
                          <a:sysClr val="windowText" lastClr="000000"/>
                        </a:solidFill>
                        <a:latin typeface="+mn-lt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800" dirty="0">
                        <a:solidFill>
                          <a:sysClr val="windowText" lastClr="000000"/>
                        </a:solidFill>
                        <a:latin typeface="+mn-lt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800" dirty="0">
                        <a:solidFill>
                          <a:sysClr val="windowText" lastClr="000000"/>
                        </a:solidFill>
                        <a:latin typeface="+mn-lt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7182244"/>
                  </a:ext>
                </a:extLst>
              </a:tr>
              <a:tr h="310246">
                <a:tc>
                  <a:txBody>
                    <a:bodyPr/>
                    <a:lstStyle/>
                    <a:p>
                      <a:pPr algn="ctr"/>
                      <a:r>
                        <a:rPr lang="en-US" sz="4800" dirty="0">
                          <a:solidFill>
                            <a:sysClr val="windowText" lastClr="000000"/>
                          </a:solidFill>
                          <a:latin typeface="+mn-lt"/>
                        </a:rPr>
                        <a:t>Church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800" dirty="0">
                          <a:solidFill>
                            <a:sysClr val="windowText" lastClr="000000"/>
                          </a:solidFill>
                          <a:latin typeface="+mn-lt"/>
                        </a:rPr>
                        <a:t>Bridge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800" dirty="0">
                          <a:solidFill>
                            <a:sysClr val="windowText" lastClr="000000"/>
                          </a:solidFill>
                          <a:latin typeface="+mn-lt"/>
                        </a:rPr>
                        <a:t>Bedroom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57127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4800" dirty="0">
                          <a:solidFill>
                            <a:sysClr val="windowText" lastClr="000000"/>
                          </a:solidFill>
                          <a:latin typeface="+mn-lt"/>
                        </a:rPr>
                        <a:t>4.44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800" dirty="0">
                          <a:solidFill>
                            <a:sysClr val="windowText" lastClr="000000"/>
                          </a:solidFill>
                          <a:latin typeface="+mn-lt"/>
                        </a:rPr>
                        <a:t>6.20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800" dirty="0">
                          <a:solidFill>
                            <a:sysClr val="windowText" lastClr="000000"/>
                          </a:solidFill>
                          <a:latin typeface="+mn-lt"/>
                        </a:rPr>
                        <a:t>5.65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4601090"/>
                  </a:ext>
                </a:extLst>
              </a:tr>
              <a:tr h="174699">
                <a:tc>
                  <a:txBody>
                    <a:bodyPr/>
                    <a:lstStyle/>
                    <a:p>
                      <a:pPr algn="ctr"/>
                      <a:r>
                        <a:rPr lang="en-US" sz="4800" b="1" dirty="0">
                          <a:solidFill>
                            <a:sysClr val="windowText" lastClr="000000"/>
                          </a:solidFill>
                          <a:latin typeface="+mn-lt"/>
                        </a:rPr>
                        <a:t>3.87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800" b="1" dirty="0">
                          <a:solidFill>
                            <a:sysClr val="windowText" lastClr="000000"/>
                          </a:solidFill>
                          <a:latin typeface="+mn-lt"/>
                        </a:rPr>
                        <a:t>5.33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800" b="1" dirty="0">
                          <a:solidFill>
                            <a:sysClr val="windowText" lastClr="000000"/>
                          </a:solidFill>
                          <a:latin typeface="+mn-lt"/>
                        </a:rPr>
                        <a:t>4.01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0927573"/>
                  </a:ext>
                </a:extLst>
              </a:tr>
            </a:tbl>
          </a:graphicData>
        </a:graphic>
      </p:graphicFrame>
      <p:sp>
        <p:nvSpPr>
          <p:cNvPr id="50" name="TextBox 49">
            <a:extLst>
              <a:ext uri="{FF2B5EF4-FFF2-40B4-BE49-F238E27FC236}">
                <a16:creationId xmlns:a16="http://schemas.microsoft.com/office/drawing/2014/main" id="{3D0F3791-8CB2-B697-A0A9-8DC5F2275EE2}"/>
              </a:ext>
            </a:extLst>
          </p:cNvPr>
          <p:cNvSpPr txBox="1"/>
          <p:nvPr/>
        </p:nvSpPr>
        <p:spPr>
          <a:xfrm>
            <a:off x="29111102" y="12139751"/>
            <a:ext cx="58619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tx1"/>
                </a:solidFill>
                <a:cs typeface="Times New Roman" panose="02020603050405020304" pitchFamily="18" charset="0"/>
              </a:rPr>
              <a:t>AFHQ (Limited</a:t>
            </a:r>
            <a:r>
              <a:rPr lang="zh-CN" altLang="en-US" sz="4800" b="1" dirty="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altLang="zh-CN" sz="4800" b="1" dirty="0">
                <a:solidFill>
                  <a:schemeClr val="tx1"/>
                </a:solidFill>
                <a:cs typeface="Times New Roman" panose="02020603050405020304" pitchFamily="18" charset="0"/>
              </a:rPr>
              <a:t>data</a:t>
            </a:r>
            <a:r>
              <a:rPr lang="en-US" sz="4800" b="1" dirty="0">
                <a:solidFill>
                  <a:schemeClr val="tx1"/>
                </a:solidFill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6A04B39-9D0E-6A83-1763-4318BA6A67B9}"/>
              </a:ext>
            </a:extLst>
          </p:cNvPr>
          <p:cNvSpPr txBox="1"/>
          <p:nvPr/>
        </p:nvSpPr>
        <p:spPr>
          <a:xfrm>
            <a:off x="37159691" y="12178939"/>
            <a:ext cx="62560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tx1"/>
                </a:solidFill>
                <a:cs typeface="Times New Roman" panose="02020603050405020304" pitchFamily="18" charset="0"/>
              </a:rPr>
              <a:t>LSUN (Sufficient data)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DAF4D9C-B38E-5186-85A8-CD25196720C8}"/>
              </a:ext>
            </a:extLst>
          </p:cNvPr>
          <p:cNvSpPr txBox="1"/>
          <p:nvPr/>
        </p:nvSpPr>
        <p:spPr>
          <a:xfrm>
            <a:off x="23249001" y="15838506"/>
            <a:ext cx="142357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chemeClr val="tx1"/>
                </a:solidFill>
                <a:cs typeface="Times New Roman" panose="02020603050405020304" pitchFamily="18" charset="0"/>
              </a:rPr>
              <a:t>Results on 3D-aware image synthesis</a:t>
            </a:r>
          </a:p>
        </p:txBody>
      </p:sp>
      <p:graphicFrame>
        <p:nvGraphicFramePr>
          <p:cNvPr id="53" name="Table 3">
            <a:extLst>
              <a:ext uri="{FF2B5EF4-FFF2-40B4-BE49-F238E27FC236}">
                <a16:creationId xmlns:a16="http://schemas.microsoft.com/office/drawing/2014/main" id="{3A8BD8C5-7F96-52BA-798A-E77E3B6354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8121974"/>
              </p:ext>
            </p:extLst>
          </p:nvPr>
        </p:nvGraphicFramePr>
        <p:xfrm>
          <a:off x="23434557" y="16838736"/>
          <a:ext cx="18498974" cy="3200400"/>
        </p:xfrm>
        <a:graphic>
          <a:graphicData uri="http://schemas.openxmlformats.org/drawingml/2006/table">
            <a:tbl>
              <a:tblPr firstRow="1" bandRow="1">
                <a:effectLst/>
                <a:tableStyleId>{073A0DAA-6AF3-43AB-8588-CEC1D06C72B9}</a:tableStyleId>
              </a:tblPr>
              <a:tblGrid>
                <a:gridCol w="4163698">
                  <a:extLst>
                    <a:ext uri="{9D8B030D-6E8A-4147-A177-3AD203B41FA5}">
                      <a16:colId xmlns:a16="http://schemas.microsoft.com/office/drawing/2014/main" val="2287381594"/>
                    </a:ext>
                  </a:extLst>
                </a:gridCol>
                <a:gridCol w="4073236">
                  <a:extLst>
                    <a:ext uri="{9D8B030D-6E8A-4147-A177-3AD203B41FA5}">
                      <a16:colId xmlns:a16="http://schemas.microsoft.com/office/drawing/2014/main" val="83523501"/>
                    </a:ext>
                  </a:extLst>
                </a:gridCol>
                <a:gridCol w="3491346">
                  <a:extLst>
                    <a:ext uri="{9D8B030D-6E8A-4147-A177-3AD203B41FA5}">
                      <a16:colId xmlns:a16="http://schemas.microsoft.com/office/drawing/2014/main" val="3195225038"/>
                    </a:ext>
                  </a:extLst>
                </a:gridCol>
                <a:gridCol w="3602332">
                  <a:extLst>
                    <a:ext uri="{9D8B030D-6E8A-4147-A177-3AD203B41FA5}">
                      <a16:colId xmlns:a16="http://schemas.microsoft.com/office/drawing/2014/main" val="4277649543"/>
                    </a:ext>
                  </a:extLst>
                </a:gridCol>
                <a:gridCol w="3168362">
                  <a:extLst>
                    <a:ext uri="{9D8B030D-6E8A-4147-A177-3AD203B41FA5}">
                      <a16:colId xmlns:a16="http://schemas.microsoft.com/office/drawing/2014/main" val="3015461625"/>
                    </a:ext>
                  </a:extLst>
                </a:gridCol>
              </a:tblGrid>
              <a:tr h="310246">
                <a:tc>
                  <a:txBody>
                    <a:bodyPr/>
                    <a:lstStyle/>
                    <a:p>
                      <a:pPr algn="l"/>
                      <a:r>
                        <a:rPr lang="en-US" sz="4800" dirty="0">
                          <a:solidFill>
                            <a:sysClr val="windowText" lastClr="000000"/>
                          </a:solidFill>
                          <a:latin typeface="+mn-lt"/>
                        </a:rPr>
                        <a:t>FID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800" dirty="0">
                          <a:solidFill>
                            <a:sysClr val="windowText" lastClr="000000"/>
                          </a:solidFill>
                          <a:latin typeface="+mn-lt"/>
                        </a:rPr>
                        <a:t>FFHQ-2K (Limited) 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800" dirty="0">
                          <a:solidFill>
                            <a:sysClr val="windowText" lastClr="000000"/>
                          </a:solidFill>
                          <a:latin typeface="+mn-lt"/>
                        </a:rPr>
                        <a:t>FFHQ-140K (Sufficient)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800" dirty="0">
                          <a:solidFill>
                            <a:sysClr val="windowText" lastClr="000000"/>
                          </a:solidFill>
                          <a:latin typeface="+mn-lt"/>
                        </a:rPr>
                        <a:t>Carla-2K (Limited)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800" dirty="0">
                          <a:solidFill>
                            <a:sysClr val="windowText" lastClr="000000"/>
                          </a:solidFill>
                          <a:latin typeface="+mn-lt"/>
                        </a:rPr>
                        <a:t>Carla-10K (Sufficient)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57127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4800" dirty="0" err="1">
                          <a:solidFill>
                            <a:sysClr val="windowText" lastClr="000000"/>
                          </a:solidFill>
                          <a:latin typeface="+mn-lt"/>
                        </a:rPr>
                        <a:t>StyleNeRF</a:t>
                      </a:r>
                      <a:endParaRPr lang="en-US" sz="4800" dirty="0">
                        <a:solidFill>
                          <a:sysClr val="windowText" lastClr="000000"/>
                        </a:solidFill>
                        <a:latin typeface="+mn-lt"/>
                      </a:endParaRP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800" dirty="0">
                          <a:solidFill>
                            <a:sysClr val="windowText" lastClr="000000"/>
                          </a:solidFill>
                          <a:latin typeface="+mn-lt"/>
                        </a:rPr>
                        <a:t>73.50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800" dirty="0">
                          <a:solidFill>
                            <a:sysClr val="windowText" lastClr="000000"/>
                          </a:solidFill>
                          <a:latin typeface="+mn-lt"/>
                        </a:rPr>
                        <a:t>8.13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800" dirty="0">
                          <a:solidFill>
                            <a:sysClr val="windowText" lastClr="000000"/>
                          </a:solidFill>
                          <a:latin typeface="+mn-lt"/>
                        </a:rPr>
                        <a:t>72.1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800" dirty="0">
                          <a:solidFill>
                            <a:sysClr val="windowText" lastClr="000000"/>
                          </a:solidFill>
                          <a:latin typeface="+mn-lt"/>
                        </a:rPr>
                        <a:t>53.87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46010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4800" kern="1200" dirty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w/ </a:t>
                      </a:r>
                      <a:r>
                        <a:rPr lang="en-US" sz="4800" kern="1200" dirty="0" err="1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DynamicD</a:t>
                      </a:r>
                      <a:endParaRPr lang="en-US" sz="4800" kern="1200" dirty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800" b="1" dirty="0">
                          <a:solidFill>
                            <a:sysClr val="windowText" lastClr="000000"/>
                          </a:solidFill>
                          <a:latin typeface="+mn-lt"/>
                        </a:rPr>
                        <a:t>23.29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800" b="1" dirty="0">
                          <a:solidFill>
                            <a:sysClr val="windowText" lastClr="000000"/>
                          </a:solidFill>
                          <a:latin typeface="+mn-lt"/>
                        </a:rPr>
                        <a:t>7.60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800" b="1" dirty="0">
                          <a:solidFill>
                            <a:sysClr val="windowText" lastClr="000000"/>
                          </a:solidFill>
                          <a:latin typeface="+mn-lt"/>
                        </a:rPr>
                        <a:t>51.0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800" b="1" dirty="0">
                          <a:solidFill>
                            <a:sysClr val="windowText" lastClr="000000"/>
                          </a:solidFill>
                          <a:latin typeface="+mn-lt"/>
                        </a:rPr>
                        <a:t>47.42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0927573"/>
                  </a:ext>
                </a:extLst>
              </a:tr>
            </a:tbl>
          </a:graphicData>
        </a:graphic>
      </p:graphicFrame>
      <p:grpSp>
        <p:nvGrpSpPr>
          <p:cNvPr id="126" name="Group 125">
            <a:extLst>
              <a:ext uri="{FF2B5EF4-FFF2-40B4-BE49-F238E27FC236}">
                <a16:creationId xmlns:a16="http://schemas.microsoft.com/office/drawing/2014/main" id="{0B1C76B8-E922-D0EF-F115-D52590B2B598}"/>
              </a:ext>
            </a:extLst>
          </p:cNvPr>
          <p:cNvGrpSpPr/>
          <p:nvPr/>
        </p:nvGrpSpPr>
        <p:grpSpPr>
          <a:xfrm>
            <a:off x="22868071" y="21658708"/>
            <a:ext cx="20947213" cy="9771210"/>
            <a:chOff x="24394860" y="25925999"/>
            <a:chExt cx="15687995" cy="6754626"/>
          </a:xfrm>
        </p:grpSpPr>
        <p:pic>
          <p:nvPicPr>
            <p:cNvPr id="54" name="Picture 53" descr="A close-up of a car&#10;&#10;Description automatically generated with low confidence">
              <a:extLst>
                <a:ext uri="{FF2B5EF4-FFF2-40B4-BE49-F238E27FC236}">
                  <a16:creationId xmlns:a16="http://schemas.microsoft.com/office/drawing/2014/main" id="{4379BAA1-34D9-6972-8E6B-4E51FC57FB0F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637843" y="29459590"/>
              <a:ext cx="1627200" cy="1627200"/>
            </a:xfrm>
            <a:prstGeom prst="rect">
              <a:avLst/>
            </a:prstGeom>
          </p:spPr>
        </p:pic>
        <p:pic>
          <p:nvPicPr>
            <p:cNvPr id="55" name="Picture 54" descr="A picture containing car&#10;&#10;Description automatically generated">
              <a:extLst>
                <a:ext uri="{FF2B5EF4-FFF2-40B4-BE49-F238E27FC236}">
                  <a16:creationId xmlns:a16="http://schemas.microsoft.com/office/drawing/2014/main" id="{8E6BE29E-A282-F30B-2331-602F4C253026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331340" y="29425757"/>
              <a:ext cx="1627200" cy="1627200"/>
            </a:xfrm>
            <a:prstGeom prst="rect">
              <a:avLst/>
            </a:prstGeom>
          </p:spPr>
        </p:pic>
        <p:pic>
          <p:nvPicPr>
            <p:cNvPr id="64" name="Picture 63" descr="A picture containing car&#10;&#10;Description automatically generated">
              <a:extLst>
                <a:ext uri="{FF2B5EF4-FFF2-40B4-BE49-F238E27FC236}">
                  <a16:creationId xmlns:a16="http://schemas.microsoft.com/office/drawing/2014/main" id="{AC079DFD-FB2E-6410-8A7D-54F5AF392DAD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859402" y="29425757"/>
              <a:ext cx="1627200" cy="1627200"/>
            </a:xfrm>
            <a:prstGeom prst="rect">
              <a:avLst/>
            </a:prstGeom>
          </p:spPr>
        </p:pic>
        <p:pic>
          <p:nvPicPr>
            <p:cNvPr id="82" name="Picture 81" descr="A picture containing person, outdoor, person, wearing&#10;&#10;Description automatically generated">
              <a:extLst>
                <a:ext uri="{FF2B5EF4-FFF2-40B4-BE49-F238E27FC236}">
                  <a16:creationId xmlns:a16="http://schemas.microsoft.com/office/drawing/2014/main" id="{C28A5BAF-FDEF-2F75-D739-14EFD6AD80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320050" y="25925999"/>
              <a:ext cx="1625600" cy="1625600"/>
            </a:xfrm>
            <a:prstGeom prst="rect">
              <a:avLst/>
            </a:prstGeom>
          </p:spPr>
        </p:pic>
        <p:pic>
          <p:nvPicPr>
            <p:cNvPr id="83" name="Picture 82" descr="A picture containing person, outdoor, wearing, smiling&#10;&#10;Description automatically generated">
              <a:extLst>
                <a:ext uri="{FF2B5EF4-FFF2-40B4-BE49-F238E27FC236}">
                  <a16:creationId xmlns:a16="http://schemas.microsoft.com/office/drawing/2014/main" id="{3C4DE5AE-59B3-400C-7684-71E7AD5BEE97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628153" y="25930616"/>
              <a:ext cx="1625600" cy="1625600"/>
            </a:xfrm>
            <a:prstGeom prst="rect">
              <a:avLst/>
            </a:prstGeom>
          </p:spPr>
        </p:pic>
        <p:pic>
          <p:nvPicPr>
            <p:cNvPr id="84" name="Picture 83" descr="A close-up of a person&#10;&#10;Description automatically generated with medium confidence">
              <a:extLst>
                <a:ext uri="{FF2B5EF4-FFF2-40B4-BE49-F238E27FC236}">
                  <a16:creationId xmlns:a16="http://schemas.microsoft.com/office/drawing/2014/main" id="{68E806C7-31FA-C509-D6EF-2DBFA78A77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958241" y="25930421"/>
              <a:ext cx="1625600" cy="1625600"/>
            </a:xfrm>
            <a:prstGeom prst="rect">
              <a:avLst/>
            </a:prstGeom>
          </p:spPr>
        </p:pic>
        <p:pic>
          <p:nvPicPr>
            <p:cNvPr id="85" name="Picture 84" descr="A person smiling for the camera&#10;&#10;Description automatically generated with medium confidence">
              <a:extLst>
                <a:ext uri="{FF2B5EF4-FFF2-40B4-BE49-F238E27FC236}">
                  <a16:creationId xmlns:a16="http://schemas.microsoft.com/office/drawing/2014/main" id="{59AF077A-A685-E031-4DBA-3D9D89B5814B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953909" y="27595659"/>
              <a:ext cx="1625600" cy="1625600"/>
            </a:xfrm>
            <a:prstGeom prst="rect">
              <a:avLst/>
            </a:prstGeom>
          </p:spPr>
        </p:pic>
        <p:pic>
          <p:nvPicPr>
            <p:cNvPr id="86" name="Picture 85" descr="A person smiling for the camera&#10;&#10;Description automatically generated with medium confidence">
              <a:extLst>
                <a:ext uri="{FF2B5EF4-FFF2-40B4-BE49-F238E27FC236}">
                  <a16:creationId xmlns:a16="http://schemas.microsoft.com/office/drawing/2014/main" id="{B56CE81B-22A6-143B-52CC-51E90E968F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639443" y="27595659"/>
              <a:ext cx="1625600" cy="1625600"/>
            </a:xfrm>
            <a:prstGeom prst="rect">
              <a:avLst/>
            </a:prstGeom>
          </p:spPr>
        </p:pic>
        <p:pic>
          <p:nvPicPr>
            <p:cNvPr id="87" name="Picture 86" descr="A picture containing person, wall, person, indoor&#10;&#10;Description automatically generated">
              <a:extLst>
                <a:ext uri="{FF2B5EF4-FFF2-40B4-BE49-F238E27FC236}">
                  <a16:creationId xmlns:a16="http://schemas.microsoft.com/office/drawing/2014/main" id="{F0F0CF1F-33D7-2AE5-EBED-39CDEA932E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331340" y="27595659"/>
              <a:ext cx="1625600" cy="1625600"/>
            </a:xfrm>
            <a:prstGeom prst="rect">
              <a:avLst/>
            </a:prstGeom>
          </p:spPr>
        </p:pic>
        <p:pic>
          <p:nvPicPr>
            <p:cNvPr id="88" name="Picture 87" descr="A green toy car&#10;&#10;Description automatically generated with medium confidence">
              <a:extLst>
                <a:ext uri="{FF2B5EF4-FFF2-40B4-BE49-F238E27FC236}">
                  <a16:creationId xmlns:a16="http://schemas.microsoft.com/office/drawing/2014/main" id="{49973C04-7AE1-FEEA-F324-646D248C49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776907" y="31052957"/>
              <a:ext cx="1627200" cy="1627200"/>
            </a:xfrm>
            <a:prstGeom prst="rect">
              <a:avLst/>
            </a:prstGeom>
          </p:spPr>
        </p:pic>
        <p:pic>
          <p:nvPicPr>
            <p:cNvPr id="89" name="Picture 88" descr="A green toy car&#10;&#10;Description automatically generated">
              <a:extLst>
                <a:ext uri="{FF2B5EF4-FFF2-40B4-BE49-F238E27FC236}">
                  <a16:creationId xmlns:a16="http://schemas.microsoft.com/office/drawing/2014/main" id="{F8F8B3AA-5EAC-503F-F5C8-14DE660A5E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101945" y="31044172"/>
              <a:ext cx="1627200" cy="1627200"/>
            </a:xfrm>
            <a:prstGeom prst="rect">
              <a:avLst/>
            </a:prstGeom>
          </p:spPr>
        </p:pic>
        <p:pic>
          <p:nvPicPr>
            <p:cNvPr id="90" name="Picture 89" descr="A green toy car&#10;&#10;Description automatically generated with medium confidence">
              <a:extLst>
                <a:ext uri="{FF2B5EF4-FFF2-40B4-BE49-F238E27FC236}">
                  <a16:creationId xmlns:a16="http://schemas.microsoft.com/office/drawing/2014/main" id="{8901C1A3-50BF-0E2C-6BDE-01A1613FAF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455655" y="31052957"/>
              <a:ext cx="1627200" cy="1627200"/>
            </a:xfrm>
            <a:prstGeom prst="rect">
              <a:avLst/>
            </a:prstGeom>
          </p:spPr>
        </p:pic>
        <p:pic>
          <p:nvPicPr>
            <p:cNvPr id="91" name="Picture 90">
              <a:extLst>
                <a:ext uri="{FF2B5EF4-FFF2-40B4-BE49-F238E27FC236}">
                  <a16:creationId xmlns:a16="http://schemas.microsoft.com/office/drawing/2014/main" id="{65BFD3C2-715F-C99D-5B4D-A3E2685441DC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516484" y="25956697"/>
              <a:ext cx="1627200" cy="1627200"/>
            </a:xfrm>
            <a:prstGeom prst="rect">
              <a:avLst/>
            </a:prstGeom>
          </p:spPr>
        </p:pic>
        <p:pic>
          <p:nvPicPr>
            <p:cNvPr id="92" name="Picture 91">
              <a:extLst>
                <a:ext uri="{FF2B5EF4-FFF2-40B4-BE49-F238E27FC236}">
                  <a16:creationId xmlns:a16="http://schemas.microsoft.com/office/drawing/2014/main" id="{12BA4406-4F16-6046-8B0C-0EF7D2E15538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394860" y="25956697"/>
              <a:ext cx="1627200" cy="1627200"/>
            </a:xfrm>
            <a:prstGeom prst="rect">
              <a:avLst/>
            </a:prstGeom>
          </p:spPr>
        </p:pic>
        <p:pic>
          <p:nvPicPr>
            <p:cNvPr id="93" name="Picture 92">
              <a:extLst>
                <a:ext uri="{FF2B5EF4-FFF2-40B4-BE49-F238E27FC236}">
                  <a16:creationId xmlns:a16="http://schemas.microsoft.com/office/drawing/2014/main" id="{1ECCADED-61B1-6C43-5764-3298A0A6B3D1}"/>
                </a:ext>
              </a:extLst>
            </p:cNvPr>
            <p:cNvPicPr>
              <a:picLocks noChangeAspect="1"/>
            </p:cNvPicPr>
            <p:nvPr/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056139" y="25955383"/>
              <a:ext cx="1627200" cy="1627200"/>
            </a:xfrm>
            <a:prstGeom prst="rect">
              <a:avLst/>
            </a:prstGeom>
          </p:spPr>
        </p:pic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AC98CFFD-CB83-C079-3109-C6C72872D3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051096" y="27615324"/>
              <a:ext cx="1627200" cy="1627200"/>
            </a:xfrm>
            <a:prstGeom prst="rect">
              <a:avLst/>
            </a:prstGeom>
          </p:spPr>
        </p:pic>
        <p:pic>
          <p:nvPicPr>
            <p:cNvPr id="95" name="Picture 94">
              <a:extLst>
                <a:ext uri="{FF2B5EF4-FFF2-40B4-BE49-F238E27FC236}">
                  <a16:creationId xmlns:a16="http://schemas.microsoft.com/office/drawing/2014/main" id="{A8467AA9-D2CC-2954-0B23-0507EE03E3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394860" y="27606823"/>
              <a:ext cx="1627200" cy="1627200"/>
            </a:xfrm>
            <a:prstGeom prst="rect">
              <a:avLst/>
            </a:prstGeom>
          </p:spPr>
        </p:pic>
        <p:pic>
          <p:nvPicPr>
            <p:cNvPr id="96" name="Picture 95">
              <a:extLst>
                <a:ext uri="{FF2B5EF4-FFF2-40B4-BE49-F238E27FC236}">
                  <a16:creationId xmlns:a16="http://schemas.microsoft.com/office/drawing/2014/main" id="{21B4DD3F-65B2-B8A0-4A33-8486C73E4FE5}"/>
                </a:ext>
              </a:extLst>
            </p:cNvPr>
            <p:cNvPicPr>
              <a:picLocks noChangeAspect="1"/>
            </p:cNvPicPr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862423" y="25952387"/>
              <a:ext cx="1627200" cy="1627200"/>
            </a:xfrm>
            <a:prstGeom prst="rect">
              <a:avLst/>
            </a:prstGeom>
          </p:spPr>
        </p:pic>
        <p:pic>
          <p:nvPicPr>
            <p:cNvPr id="97" name="Picture 96">
              <a:extLst>
                <a:ext uri="{FF2B5EF4-FFF2-40B4-BE49-F238E27FC236}">
                  <a16:creationId xmlns:a16="http://schemas.microsoft.com/office/drawing/2014/main" id="{D599A9E5-BD82-FF70-EA4D-06350EA0BAC2}"/>
                </a:ext>
              </a:extLst>
            </p:cNvPr>
            <p:cNvPicPr>
              <a:picLocks noChangeAspect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862423" y="27606823"/>
              <a:ext cx="1627200" cy="1627200"/>
            </a:xfrm>
            <a:prstGeom prst="rect">
              <a:avLst/>
            </a:prstGeom>
          </p:spPr>
        </p:pic>
        <p:pic>
          <p:nvPicPr>
            <p:cNvPr id="98" name="Picture 97">
              <a:extLst>
                <a:ext uri="{FF2B5EF4-FFF2-40B4-BE49-F238E27FC236}">
                  <a16:creationId xmlns:a16="http://schemas.microsoft.com/office/drawing/2014/main" id="{BF1FDB37-1FE2-6891-60FA-7E43241659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516484" y="27606823"/>
              <a:ext cx="1627200" cy="1627200"/>
            </a:xfrm>
            <a:prstGeom prst="rect">
              <a:avLst/>
            </a:prstGeom>
          </p:spPr>
        </p:pic>
        <p:pic>
          <p:nvPicPr>
            <p:cNvPr id="99" name="Picture 98">
              <a:extLst>
                <a:ext uri="{FF2B5EF4-FFF2-40B4-BE49-F238E27FC236}">
                  <a16:creationId xmlns:a16="http://schemas.microsoft.com/office/drawing/2014/main" id="{BC9CA64E-9722-A9E1-FEE7-402946FC856B}"/>
                </a:ext>
              </a:extLst>
            </p:cNvPr>
            <p:cNvPicPr>
              <a:picLocks noChangeAspect="1"/>
            </p:cNvPicPr>
            <p:nvPr/>
          </p:nvPicPr>
          <p:blipFill>
            <a:blip r:embed="rId4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330244" y="25956697"/>
              <a:ext cx="1627200" cy="1627200"/>
            </a:xfrm>
            <a:prstGeom prst="rect">
              <a:avLst/>
            </a:prstGeom>
          </p:spPr>
        </p:pic>
        <p:pic>
          <p:nvPicPr>
            <p:cNvPr id="100" name="Picture 99">
              <a:extLst>
                <a:ext uri="{FF2B5EF4-FFF2-40B4-BE49-F238E27FC236}">
                  <a16:creationId xmlns:a16="http://schemas.microsoft.com/office/drawing/2014/main" id="{349DC916-267C-92CF-931C-CADB48550BCF}"/>
                </a:ext>
              </a:extLst>
            </p:cNvPr>
            <p:cNvPicPr>
              <a:picLocks noChangeAspect="1"/>
            </p:cNvPicPr>
            <p:nvPr/>
          </p:nvPicPr>
          <p:blipFill>
            <a:blip r:embed="rId4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984481" y="25950546"/>
              <a:ext cx="1627200" cy="1627200"/>
            </a:xfrm>
            <a:prstGeom prst="rect">
              <a:avLst/>
            </a:prstGeom>
          </p:spPr>
        </p:pic>
        <p:pic>
          <p:nvPicPr>
            <p:cNvPr id="101" name="Picture 100">
              <a:extLst>
                <a:ext uri="{FF2B5EF4-FFF2-40B4-BE49-F238E27FC236}">
                  <a16:creationId xmlns:a16="http://schemas.microsoft.com/office/drawing/2014/main" id="{831AFFCA-F641-E834-AFE8-0458CBFC8E43}"/>
                </a:ext>
              </a:extLst>
            </p:cNvPr>
            <p:cNvPicPr>
              <a:picLocks noChangeAspect="1"/>
            </p:cNvPicPr>
            <p:nvPr/>
          </p:nvPicPr>
          <p:blipFill>
            <a:blip r:embed="rId4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329986" y="27606823"/>
              <a:ext cx="1627200" cy="1627200"/>
            </a:xfrm>
            <a:prstGeom prst="rect">
              <a:avLst/>
            </a:prstGeom>
          </p:spPr>
        </p:pic>
        <p:pic>
          <p:nvPicPr>
            <p:cNvPr id="102" name="Picture 101">
              <a:extLst>
                <a:ext uri="{FF2B5EF4-FFF2-40B4-BE49-F238E27FC236}">
                  <a16:creationId xmlns:a16="http://schemas.microsoft.com/office/drawing/2014/main" id="{2233B2F3-DFD9-7F79-2F21-175A92E86771}"/>
                </a:ext>
              </a:extLst>
            </p:cNvPr>
            <p:cNvPicPr>
              <a:picLocks noChangeAspect="1"/>
            </p:cNvPicPr>
            <p:nvPr/>
          </p:nvPicPr>
          <p:blipFill>
            <a:blip r:embed="rId4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984481" y="27606823"/>
              <a:ext cx="1627200" cy="1627200"/>
            </a:xfrm>
            <a:prstGeom prst="rect">
              <a:avLst/>
            </a:prstGeom>
          </p:spPr>
        </p:pic>
        <p:pic>
          <p:nvPicPr>
            <p:cNvPr id="103" name="Picture 102">
              <a:extLst>
                <a:ext uri="{FF2B5EF4-FFF2-40B4-BE49-F238E27FC236}">
                  <a16:creationId xmlns:a16="http://schemas.microsoft.com/office/drawing/2014/main" id="{32323101-1F09-3975-3ACE-02C8AEFAEF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415068" y="29402297"/>
              <a:ext cx="1625600" cy="1625600"/>
            </a:xfrm>
            <a:prstGeom prst="rect">
              <a:avLst/>
            </a:prstGeom>
          </p:spPr>
        </p:pic>
        <p:pic>
          <p:nvPicPr>
            <p:cNvPr id="104" name="Picture 103">
              <a:extLst>
                <a:ext uri="{FF2B5EF4-FFF2-40B4-BE49-F238E27FC236}">
                  <a16:creationId xmlns:a16="http://schemas.microsoft.com/office/drawing/2014/main" id="{6C3CBA56-979F-B52D-5937-4ACC40F13BC4}"/>
                </a:ext>
              </a:extLst>
            </p:cNvPr>
            <p:cNvPicPr>
              <a:picLocks noChangeAspect="1"/>
            </p:cNvPicPr>
            <p:nvPr/>
          </p:nvPicPr>
          <p:blipFill>
            <a:blip r:embed="rId4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067528" y="29393415"/>
              <a:ext cx="1625600" cy="1625600"/>
            </a:xfrm>
            <a:prstGeom prst="rect">
              <a:avLst/>
            </a:prstGeom>
          </p:spPr>
        </p:pic>
        <p:pic>
          <p:nvPicPr>
            <p:cNvPr id="105" name="Picture 104">
              <a:extLst>
                <a:ext uri="{FF2B5EF4-FFF2-40B4-BE49-F238E27FC236}">
                  <a16:creationId xmlns:a16="http://schemas.microsoft.com/office/drawing/2014/main" id="{EAFD4255-00AF-B834-0550-E5DCA78BCA97}"/>
                </a:ext>
              </a:extLst>
            </p:cNvPr>
            <p:cNvPicPr>
              <a:picLocks noChangeAspect="1"/>
            </p:cNvPicPr>
            <p:nvPr/>
          </p:nvPicPr>
          <p:blipFill>
            <a:blip r:embed="rId4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414268" y="31053356"/>
              <a:ext cx="1625600" cy="1625600"/>
            </a:xfrm>
            <a:prstGeom prst="rect">
              <a:avLst/>
            </a:prstGeom>
          </p:spPr>
        </p:pic>
        <p:pic>
          <p:nvPicPr>
            <p:cNvPr id="106" name="Picture 105">
              <a:extLst>
                <a:ext uri="{FF2B5EF4-FFF2-40B4-BE49-F238E27FC236}">
                  <a16:creationId xmlns:a16="http://schemas.microsoft.com/office/drawing/2014/main" id="{3BF1FD10-A6C7-5D92-7C25-14ADAEEE8B0E}"/>
                </a:ext>
              </a:extLst>
            </p:cNvPr>
            <p:cNvPicPr>
              <a:picLocks noChangeAspect="1"/>
            </p:cNvPicPr>
            <p:nvPr/>
          </p:nvPicPr>
          <p:blipFill>
            <a:blip r:embed="rId5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065480" y="31054247"/>
              <a:ext cx="1625600" cy="1625600"/>
            </a:xfrm>
            <a:prstGeom prst="rect">
              <a:avLst/>
            </a:prstGeom>
          </p:spPr>
        </p:pic>
        <p:pic>
          <p:nvPicPr>
            <p:cNvPr id="107" name="Picture 106">
              <a:extLst>
                <a:ext uri="{FF2B5EF4-FFF2-40B4-BE49-F238E27FC236}">
                  <a16:creationId xmlns:a16="http://schemas.microsoft.com/office/drawing/2014/main" id="{D8B0E6ED-E62C-C146-5821-CED8F4B9EEEA}"/>
                </a:ext>
              </a:extLst>
            </p:cNvPr>
            <p:cNvPicPr>
              <a:picLocks noChangeAspect="1"/>
            </p:cNvPicPr>
            <p:nvPr/>
          </p:nvPicPr>
          <p:blipFill>
            <a:blip r:embed="rId5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881831" y="29393415"/>
              <a:ext cx="1625600" cy="1625600"/>
            </a:xfrm>
            <a:prstGeom prst="rect">
              <a:avLst/>
            </a:prstGeom>
          </p:spPr>
        </p:pic>
        <p:pic>
          <p:nvPicPr>
            <p:cNvPr id="108" name="Picture 107">
              <a:extLst>
                <a:ext uri="{FF2B5EF4-FFF2-40B4-BE49-F238E27FC236}">
                  <a16:creationId xmlns:a16="http://schemas.microsoft.com/office/drawing/2014/main" id="{48BDE697-F186-8A62-D8A2-17EDB6D24087}"/>
                </a:ext>
              </a:extLst>
            </p:cNvPr>
            <p:cNvPicPr>
              <a:picLocks noChangeAspect="1"/>
            </p:cNvPicPr>
            <p:nvPr/>
          </p:nvPicPr>
          <p:blipFill>
            <a:blip r:embed="rId5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537492" y="29395592"/>
              <a:ext cx="1625600" cy="1625600"/>
            </a:xfrm>
            <a:prstGeom prst="rect">
              <a:avLst/>
            </a:prstGeom>
          </p:spPr>
        </p:pic>
        <p:pic>
          <p:nvPicPr>
            <p:cNvPr id="109" name="Picture 108">
              <a:extLst>
                <a:ext uri="{FF2B5EF4-FFF2-40B4-BE49-F238E27FC236}">
                  <a16:creationId xmlns:a16="http://schemas.microsoft.com/office/drawing/2014/main" id="{42C05B28-F15E-239D-AB8E-54CAFFE88E85}"/>
                </a:ext>
              </a:extLst>
            </p:cNvPr>
            <p:cNvPicPr>
              <a:picLocks noChangeAspect="1"/>
            </p:cNvPicPr>
            <p:nvPr/>
          </p:nvPicPr>
          <p:blipFill>
            <a:blip r:embed="rId5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540718" y="31055025"/>
              <a:ext cx="1625600" cy="1625600"/>
            </a:xfrm>
            <a:prstGeom prst="rect">
              <a:avLst/>
            </a:prstGeom>
          </p:spPr>
        </p:pic>
        <p:pic>
          <p:nvPicPr>
            <p:cNvPr id="110" name="Picture 109">
              <a:extLst>
                <a:ext uri="{FF2B5EF4-FFF2-40B4-BE49-F238E27FC236}">
                  <a16:creationId xmlns:a16="http://schemas.microsoft.com/office/drawing/2014/main" id="{BCAF47FE-3796-6289-0331-1CC6844D1AA6}"/>
                </a:ext>
              </a:extLst>
            </p:cNvPr>
            <p:cNvPicPr>
              <a:picLocks noChangeAspect="1"/>
            </p:cNvPicPr>
            <p:nvPr/>
          </p:nvPicPr>
          <p:blipFill>
            <a:blip r:embed="rId5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878622" y="31055025"/>
              <a:ext cx="1625600" cy="1625600"/>
            </a:xfrm>
            <a:prstGeom prst="rect">
              <a:avLst/>
            </a:prstGeom>
          </p:spPr>
        </p:pic>
        <p:pic>
          <p:nvPicPr>
            <p:cNvPr id="111" name="Picture 110">
              <a:extLst>
                <a:ext uri="{FF2B5EF4-FFF2-40B4-BE49-F238E27FC236}">
                  <a16:creationId xmlns:a16="http://schemas.microsoft.com/office/drawing/2014/main" id="{F3ABF73C-565F-D4F7-61F6-99DD2390997D}"/>
                </a:ext>
              </a:extLst>
            </p:cNvPr>
            <p:cNvPicPr>
              <a:picLocks noChangeAspect="1"/>
            </p:cNvPicPr>
            <p:nvPr/>
          </p:nvPicPr>
          <p:blipFill>
            <a:blip r:embed="rId5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350681" y="29387824"/>
              <a:ext cx="1625600" cy="1625600"/>
            </a:xfrm>
            <a:prstGeom prst="rect">
              <a:avLst/>
            </a:prstGeom>
          </p:spPr>
        </p:pic>
        <p:pic>
          <p:nvPicPr>
            <p:cNvPr id="112" name="Picture 111">
              <a:extLst>
                <a:ext uri="{FF2B5EF4-FFF2-40B4-BE49-F238E27FC236}">
                  <a16:creationId xmlns:a16="http://schemas.microsoft.com/office/drawing/2014/main" id="{696A4484-DD54-8FF5-B688-29F09DBDB365}"/>
                </a:ext>
              </a:extLst>
            </p:cNvPr>
            <p:cNvPicPr>
              <a:picLocks noChangeAspect="1"/>
            </p:cNvPicPr>
            <p:nvPr/>
          </p:nvPicPr>
          <p:blipFill>
            <a:blip r:embed="rId5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005489" y="29395592"/>
              <a:ext cx="1625600" cy="1625600"/>
            </a:xfrm>
            <a:prstGeom prst="rect">
              <a:avLst/>
            </a:prstGeom>
          </p:spPr>
        </p:pic>
        <p:pic>
          <p:nvPicPr>
            <p:cNvPr id="113" name="Picture 112">
              <a:extLst>
                <a:ext uri="{FF2B5EF4-FFF2-40B4-BE49-F238E27FC236}">
                  <a16:creationId xmlns:a16="http://schemas.microsoft.com/office/drawing/2014/main" id="{1C14BCF1-BD15-7B74-A02B-639AD1D4B244}"/>
                </a:ext>
              </a:extLst>
            </p:cNvPr>
            <p:cNvPicPr>
              <a:picLocks noChangeAspect="1"/>
            </p:cNvPicPr>
            <p:nvPr/>
          </p:nvPicPr>
          <p:blipFill>
            <a:blip r:embed="rId5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348643" y="31053356"/>
              <a:ext cx="1625600" cy="1625600"/>
            </a:xfrm>
            <a:prstGeom prst="rect">
              <a:avLst/>
            </a:prstGeom>
          </p:spPr>
        </p:pic>
        <p:pic>
          <p:nvPicPr>
            <p:cNvPr id="114" name="Picture 113">
              <a:extLst>
                <a:ext uri="{FF2B5EF4-FFF2-40B4-BE49-F238E27FC236}">
                  <a16:creationId xmlns:a16="http://schemas.microsoft.com/office/drawing/2014/main" id="{A986FDAF-1E4A-3E3E-E221-8BDB0960F235}"/>
                </a:ext>
              </a:extLst>
            </p:cNvPr>
            <p:cNvPicPr>
              <a:picLocks noChangeAspect="1"/>
            </p:cNvPicPr>
            <p:nvPr/>
          </p:nvPicPr>
          <p:blipFill>
            <a:blip r:embed="rId5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005489" y="31053356"/>
              <a:ext cx="1625600" cy="1625600"/>
            </a:xfrm>
            <a:prstGeom prst="rect">
              <a:avLst/>
            </a:prstGeom>
          </p:spPr>
        </p:pic>
      </p:grpSp>
      <p:sp>
        <p:nvSpPr>
          <p:cNvPr id="115" name="TextBox 114">
            <a:extLst>
              <a:ext uri="{FF2B5EF4-FFF2-40B4-BE49-F238E27FC236}">
                <a16:creationId xmlns:a16="http://schemas.microsoft.com/office/drawing/2014/main" id="{04C333A8-27EE-D23B-BD99-D3BC89292757}"/>
              </a:ext>
            </a:extLst>
          </p:cNvPr>
          <p:cNvSpPr txBox="1"/>
          <p:nvPr/>
        </p:nvSpPr>
        <p:spPr>
          <a:xfrm>
            <a:off x="40309770" y="364065"/>
            <a:ext cx="34859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120000"/>
            </a:pPr>
            <a:r>
              <a:rPr lang="en-US" sz="3600" b="1" dirty="0">
                <a:solidFill>
                  <a:schemeClr val="tx1"/>
                </a:solidFill>
                <a:cs typeface="Times New Roman" panose="02020603050405020304" pitchFamily="18" charset="0"/>
              </a:rPr>
              <a:t>Code Available</a:t>
            </a:r>
            <a:endParaRPr lang="en-US" sz="3200" b="1" dirty="0"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716586B-C77A-1F79-7BE6-05C21AB31FE6}"/>
              </a:ext>
            </a:extLst>
          </p:cNvPr>
          <p:cNvSpPr txBox="1"/>
          <p:nvPr/>
        </p:nvSpPr>
        <p:spPr>
          <a:xfrm>
            <a:off x="8486218" y="431553"/>
            <a:ext cx="2486988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b="1" dirty="0"/>
              <a:t>Improving GANs with A Dynamic Discriminator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153B90-BCC2-B238-FB51-0609A2D65246}"/>
              </a:ext>
            </a:extLst>
          </p:cNvPr>
          <p:cNvSpPr txBox="1"/>
          <p:nvPr/>
        </p:nvSpPr>
        <p:spPr>
          <a:xfrm>
            <a:off x="9797042" y="2085571"/>
            <a:ext cx="2219016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err="1"/>
              <a:t>Ceyuan</a:t>
            </a:r>
            <a:r>
              <a:rPr lang="en-US" sz="6000" dirty="0"/>
              <a:t> Yang</a:t>
            </a:r>
            <a:r>
              <a:rPr lang="en-US" altLang="zh-CN" sz="6000" dirty="0"/>
              <a:t>*</a:t>
            </a:r>
            <a:r>
              <a:rPr lang="en-US" sz="6000" dirty="0"/>
              <a:t>, Yujun Shen</a:t>
            </a:r>
            <a:r>
              <a:rPr lang="en-US" altLang="zh-CN" sz="6000" dirty="0"/>
              <a:t>*</a:t>
            </a:r>
            <a:r>
              <a:rPr lang="en-US" sz="6000" dirty="0"/>
              <a:t>, </a:t>
            </a:r>
            <a:r>
              <a:rPr lang="en-US" sz="6000" dirty="0" err="1"/>
              <a:t>Yinghao</a:t>
            </a:r>
            <a:r>
              <a:rPr lang="en-US" sz="6000" dirty="0"/>
              <a:t> Xu, Deli Zhao, Bo Dai, </a:t>
            </a:r>
            <a:r>
              <a:rPr lang="en-US" sz="6000" dirty="0" err="1"/>
              <a:t>Bolei</a:t>
            </a:r>
            <a:r>
              <a:rPr lang="en-US" sz="6000" dirty="0"/>
              <a:t> Zhou</a:t>
            </a:r>
          </a:p>
        </p:txBody>
      </p:sp>
      <p:pic>
        <p:nvPicPr>
          <p:cNvPr id="121" name="Picture 120" descr="Qr code&#10;&#10;Description automatically generated">
            <a:extLst>
              <a:ext uri="{FF2B5EF4-FFF2-40B4-BE49-F238E27FC236}">
                <a16:creationId xmlns:a16="http://schemas.microsoft.com/office/drawing/2014/main" id="{4028A06B-8ED6-FE80-77DC-10354B381AB8}"/>
              </a:ext>
            </a:extLst>
          </p:cNvPr>
          <p:cNvPicPr>
            <a:picLocks noChangeAspect="1"/>
          </p:cNvPicPr>
          <p:nvPr/>
        </p:nvPicPr>
        <p:blipFill>
          <a:blip r:embed="rId5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99113" y="921631"/>
            <a:ext cx="2690748" cy="2690748"/>
          </a:xfrm>
          <a:prstGeom prst="rect">
            <a:avLst/>
          </a:prstGeom>
        </p:spPr>
      </p:pic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8CB0140E-6EB5-132A-33BA-604865884409}"/>
              </a:ext>
            </a:extLst>
          </p:cNvPr>
          <p:cNvCxnSpPr>
            <a:cxnSpLocks/>
          </p:cNvCxnSpPr>
          <p:nvPr/>
        </p:nvCxnSpPr>
        <p:spPr>
          <a:xfrm>
            <a:off x="3431879" y="32347457"/>
            <a:ext cx="12389484" cy="0"/>
          </a:xfrm>
          <a:prstGeom prst="straightConnector1">
            <a:avLst/>
          </a:prstGeom>
          <a:ln w="57150"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5" name="TextBox 124">
            <a:extLst>
              <a:ext uri="{FF2B5EF4-FFF2-40B4-BE49-F238E27FC236}">
                <a16:creationId xmlns:a16="http://schemas.microsoft.com/office/drawing/2014/main" id="{BF970ED6-AB23-0C53-83E9-E924A599799D}"/>
              </a:ext>
            </a:extLst>
          </p:cNvPr>
          <p:cNvSpPr txBox="1"/>
          <p:nvPr/>
        </p:nvSpPr>
        <p:spPr>
          <a:xfrm>
            <a:off x="3421556" y="31509988"/>
            <a:ext cx="120308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i="1" dirty="0">
                <a:solidFill>
                  <a:schemeClr val="tx1"/>
                </a:solidFill>
                <a:cs typeface="Times New Roman" panose="02020603050405020304" pitchFamily="18" charset="0"/>
              </a:rPr>
              <a:t>Decreasing capacity over time (from 1 to 0.5)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0766AFE8-2A95-475C-ACA4-892D6D26D317}"/>
              </a:ext>
            </a:extLst>
          </p:cNvPr>
          <p:cNvSpPr txBox="1"/>
          <p:nvPr/>
        </p:nvSpPr>
        <p:spPr>
          <a:xfrm>
            <a:off x="23249001" y="20628305"/>
            <a:ext cx="142357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chemeClr val="tx1"/>
                </a:solidFill>
                <a:cs typeface="Times New Roman" panose="02020603050405020304" pitchFamily="18" charset="0"/>
              </a:rPr>
              <a:t>Qualitative results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3BAEC8-522C-C762-3358-A05AA2203C9A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06905" y="1347377"/>
            <a:ext cx="4489731" cy="147319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95B70C2-813B-E9E9-34D8-6EC4368AE19A}"/>
              </a:ext>
            </a:extLst>
          </p:cNvPr>
          <p:cNvSpPr txBox="1"/>
          <p:nvPr/>
        </p:nvSpPr>
        <p:spPr>
          <a:xfrm>
            <a:off x="728331" y="13340524"/>
            <a:ext cx="2138781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tx1"/>
                </a:solidFill>
                <a:cs typeface="Times New Roman" panose="02020603050405020304" pitchFamily="18" charset="0"/>
              </a:rPr>
              <a:t>Thus, a discriminator with </a:t>
            </a:r>
            <a:r>
              <a:rPr lang="en-US" sz="5400" i="1" dirty="0">
                <a:solidFill>
                  <a:schemeClr val="tx1"/>
                </a:solidFill>
                <a:cs typeface="Times New Roman" panose="02020603050405020304" pitchFamily="18" charset="0"/>
              </a:rPr>
              <a:t>fixed</a:t>
            </a:r>
            <a:r>
              <a:rPr lang="en-US" sz="5400" dirty="0">
                <a:solidFill>
                  <a:schemeClr val="tx1"/>
                </a:solidFill>
                <a:cs typeface="Times New Roman" panose="02020603050405020304" pitchFamily="18" charset="0"/>
              </a:rPr>
              <a:t> capacity may not work well under different data condition during training</a:t>
            </a:r>
            <a:endParaRPr lang="en-US" sz="5400" dirty="0"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326532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326532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326532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326532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342</TotalTime>
  <Words>245</Words>
  <Application>Microsoft Macintosh PowerPoint</Application>
  <PresentationFormat>Custom</PresentationFormat>
  <Paragraphs>75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Cambria Math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Zhou, Bolei</cp:lastModifiedBy>
  <cp:revision>39</cp:revision>
  <cp:lastPrinted>2022-11-17T06:16:00Z</cp:lastPrinted>
  <dcterms:modified xsi:type="dcterms:W3CDTF">2022-11-17T06:17:47Z</dcterms:modified>
</cp:coreProperties>
</file>